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7" r:id="rId2"/>
    <p:sldId id="261" r:id="rId3"/>
    <p:sldId id="266" r:id="rId4"/>
    <p:sldId id="267" r:id="rId5"/>
    <p:sldId id="268" r:id="rId6"/>
    <p:sldId id="274" r:id="rId7"/>
    <p:sldId id="271" r:id="rId8"/>
    <p:sldId id="264" r:id="rId9"/>
    <p:sldId id="276" r:id="rId10"/>
    <p:sldId id="288" r:id="rId11"/>
    <p:sldId id="279" r:id="rId12"/>
    <p:sldId id="280" r:id="rId13"/>
    <p:sldId id="289" r:id="rId14"/>
    <p:sldId id="272" r:id="rId15"/>
    <p:sldId id="281" r:id="rId16"/>
    <p:sldId id="283" r:id="rId17"/>
    <p:sldId id="282" r:id="rId18"/>
    <p:sldId id="277" r:id="rId19"/>
    <p:sldId id="286" r:id="rId20"/>
    <p:sldId id="290" r:id="rId21"/>
    <p:sldId id="291" r:id="rId22"/>
    <p:sldId id="292" r:id="rId23"/>
    <p:sldId id="293" r:id="rId24"/>
    <p:sldId id="294" r:id="rId25"/>
    <p:sldId id="295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273" r:id="rId35"/>
    <p:sldId id="275" r:id="rId36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8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AF36B1-CA5A-4A20-BADE-03C5863B2D1C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C76F1C-800D-4D8D-B8BE-2BF23AE82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EA1158-4E9A-4358-90B8-A54E254EB01F}" type="datetimeFigureOut">
              <a:rPr lang="en-US" smtClean="0"/>
              <a:t>1/3/2018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B0FF6F-3A7D-451E-9B15-DCAB76FD0A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1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CF33F-6426-9B46-A95A-231FD322329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9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5588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065">
              <a:defRPr/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23065">
              <a:defRPr/>
            </a:pPr>
            <a:endParaRPr lang="en-US" b="1" kern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C896B-31F8-4C58-B2F6-73F87E55BB9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0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have one of these questions: MI BRIGHT FUTURE CAN HELP!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A7F6-3D7F-214A-B118-CC62C464D2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86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A7F6-3D7F-214A-B118-CC62C464D2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4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1" y="1260158"/>
            <a:ext cx="8229340" cy="3526155"/>
          </a:xfrm>
        </p:spPr>
        <p:txBody>
          <a:bodyPr/>
          <a:lstStyle>
            <a:lvl1pPr>
              <a:defRPr/>
            </a:lvl1pPr>
            <a:lvl2pPr>
              <a:defRPr sz="1200"/>
            </a:lvl2pPr>
            <a:lvl3pPr>
              <a:defRPr sz="1050"/>
            </a:lvl3pPr>
            <a:lvl4pPr>
              <a:defRPr sz="900" baseline="0"/>
            </a:lvl4pPr>
            <a:lvl5pPr>
              <a:defRPr/>
            </a:lvl5pPr>
          </a:lstStyle>
          <a:p>
            <a:pPr lvl="0"/>
            <a:r>
              <a:rPr lang="en-US" dirty="0" smtClean="0"/>
              <a:t>Slide copy uses this color (16pt)</a:t>
            </a:r>
          </a:p>
          <a:p>
            <a:pPr lvl="1"/>
            <a:r>
              <a:rPr lang="en-US" dirty="0" smtClean="0"/>
              <a:t>Bullet point level 1 (16pt)</a:t>
            </a:r>
          </a:p>
          <a:p>
            <a:pPr lvl="2"/>
            <a:r>
              <a:rPr lang="en-US" dirty="0" smtClean="0"/>
              <a:t>Bullet point level 2 (14pt)</a:t>
            </a:r>
          </a:p>
          <a:p>
            <a:pPr lvl="3"/>
            <a:r>
              <a:rPr lang="en-US" dirty="0" smtClean="0"/>
              <a:t>Bullet point level 3 (12pt)</a:t>
            </a:r>
          </a:p>
          <a:p>
            <a:pPr lvl="4"/>
            <a:r>
              <a:rPr lang="en-US" dirty="0" smtClean="0"/>
              <a:t>Bullet point level 4 (11pt)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128658"/>
            <a:ext cx="8229340" cy="651272"/>
          </a:xfrm>
        </p:spPr>
        <p:txBody>
          <a:bodyPr>
            <a:noAutofit/>
          </a:bodyPr>
          <a:lstStyle>
            <a:lvl1pPr>
              <a:defRPr sz="1500">
                <a:solidFill>
                  <a:srgbClr val="66AA44"/>
                </a:solidFill>
              </a:defRPr>
            </a:lvl1pPr>
          </a:lstStyle>
          <a:p>
            <a:r>
              <a:rPr lang="en-US" dirty="0" smtClean="0"/>
              <a:t>Slide title: can span two lines of the slide and </a:t>
            </a:r>
            <a:br>
              <a:rPr lang="en-US" dirty="0" smtClean="0"/>
            </a:br>
            <a:r>
              <a:rPr lang="en-US" dirty="0" smtClean="0"/>
              <a:t>uses this font color (24pt) 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31802" y="960837"/>
            <a:ext cx="8243439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lang="de-DE" sz="1500" b="0" dirty="0" smtClean="0">
                <a:solidFill>
                  <a:srgbClr val="6688BB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132160" lvl="0" indent="-13216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Tx/>
              <a:buNone/>
            </a:pPr>
            <a:r>
              <a:rPr lang="de-DE" dirty="0" smtClean="0"/>
              <a:t>Sub-head uses this color (20pt)</a:t>
            </a:r>
          </a:p>
        </p:txBody>
      </p:sp>
    </p:spTree>
    <p:extLst>
      <p:ext uri="{BB962C8B-B14F-4D97-AF65-F5344CB8AC3E}">
        <p14:creationId xmlns:p14="http://schemas.microsoft.com/office/powerpoint/2010/main" val="142288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A937C1-E02C-0747-9E65-238A46901B2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77241C7-59C4-D649-90E0-D716A293E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3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3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0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8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0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27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7957"/>
            <a:ext cx="9144000" cy="81425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4253949"/>
            <a:ext cx="9144001" cy="84010"/>
          </a:xfrm>
          <a:prstGeom prst="rect">
            <a:avLst/>
          </a:prstGeom>
          <a:solidFill>
            <a:srgbClr val="006394"/>
          </a:solidFill>
          <a:ln>
            <a:solidFill>
              <a:srgbClr val="006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1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mich.edu/departments/corporate-continuing-education/internships-apprenticeships" TargetMode="External"/><Relationship Id="rId2" Type="http://schemas.openxmlformats.org/officeDocument/2006/relationships/hyperlink" Target="https://www.delta.edu/community/collaborations-outreach/employer-talent-pipelin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empipeline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pipeline.com/" TargetMode="External"/><Relationship Id="rId2" Type="http://schemas.openxmlformats.org/officeDocument/2006/relationships/hyperlink" Target="mailto:lflippin@greatlakesbay.org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daniellehall@delta.ed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PEyYdrbHQd_J3BumBqHqsS6Yctq5YfATcWAsGtuvh_Q/viewform" TargetMode="External"/><Relationship Id="rId2" Type="http://schemas.openxmlformats.org/officeDocument/2006/relationships/hyperlink" Target="http://mibrightfutur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forms/d/1MkbwZJIGuyFUbnE8i1DrVBuxBvspphoAav_Wu7qpE0w/viewform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talent.org/skilled-trades?utm_source=redirects&amp;utm_medium=going-pro&amp;utm_campaign=skill_trades" TargetMode="External"/><Relationship Id="rId2" Type="http://schemas.openxmlformats.org/officeDocument/2006/relationships/hyperlink" Target="http://www.stempipeline.com/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empipeline.com/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4421" y="1637532"/>
            <a:ext cx="7228046" cy="1448570"/>
            <a:chOff x="2194560" y="2424673"/>
            <a:chExt cx="7836408" cy="1570492"/>
          </a:xfrm>
        </p:grpSpPr>
        <p:sp>
          <p:nvSpPr>
            <p:cNvPr id="5" name="TextBox 4"/>
            <p:cNvSpPr txBox="1"/>
            <p:nvPr/>
          </p:nvSpPr>
          <p:spPr>
            <a:xfrm>
              <a:off x="2194560" y="3323833"/>
              <a:ext cx="7836408" cy="671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4500" dirty="0">
                  <a:solidFill>
                    <a:srgbClr val="006394"/>
                  </a:solidFill>
                </a:rPr>
                <a:t>In the Great Lakes Bay Region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0108" y="2424673"/>
              <a:ext cx="5891784" cy="899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19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54 students in 3 </a:t>
            </a:r>
            <a:r>
              <a:rPr lang="en-US" sz="2000" dirty="0" smtClean="0"/>
              <a:t>counties</a:t>
            </a:r>
          </a:p>
          <a:p>
            <a:r>
              <a:rPr lang="en-US" sz="2000" dirty="0" smtClean="0"/>
              <a:t>Expected to continue in 2018-2019</a:t>
            </a:r>
          </a:p>
          <a:p>
            <a:r>
              <a:rPr lang="en-US" sz="2000" dirty="0" smtClean="0"/>
              <a:t>STEM Student Leadership</a:t>
            </a:r>
          </a:p>
          <a:p>
            <a:r>
              <a:rPr lang="en-US" sz="2000" dirty="0" smtClean="0"/>
              <a:t>Staff Mentor Required</a:t>
            </a:r>
          </a:p>
          <a:p>
            <a:r>
              <a:rPr lang="en-US" sz="2000" dirty="0" smtClean="0"/>
              <a:t>Student Election Process</a:t>
            </a:r>
          </a:p>
          <a:p>
            <a:r>
              <a:rPr lang="en-US" sz="2000" dirty="0" smtClean="0"/>
              <a:t>Student Project Required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Chief Science Officers Pilot Program </a:t>
            </a:r>
            <a:r>
              <a:rPr lang="en-US" sz="2400" b="1" dirty="0" smtClean="0"/>
              <a:t> </a:t>
            </a:r>
            <a:r>
              <a:rPr lang="en-US" sz="1600" dirty="0"/>
              <a:t/>
            </a:r>
            <a:br>
              <a:rPr lang="en-US" sz="1600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Saginaw Valley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4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b="1" dirty="0"/>
              <a:t>Create and implement a model for employer-driven experiential learning opportunities to build the talent pipeline.  </a:t>
            </a:r>
            <a:endParaRPr lang="en-US" b="1" dirty="0" smtClean="0"/>
          </a:p>
          <a:p>
            <a:pPr lvl="0"/>
            <a:endParaRPr lang="en-US" dirty="0"/>
          </a:p>
          <a:p>
            <a:pPr lvl="0"/>
            <a:r>
              <a:rPr lang="en-US" sz="1950" b="1" dirty="0"/>
              <a:t>Implement useful tools for multi-dimensional communication on regional STEM endeavors, creating greater clarity for employers, prospective employees, parents, and students. </a:t>
            </a:r>
          </a:p>
          <a:p>
            <a:pPr lvl="0"/>
            <a:endParaRPr lang="en-US" dirty="0"/>
          </a:p>
          <a:p>
            <a:pPr lvl="0"/>
            <a:r>
              <a:rPr lang="en-US" sz="1725" dirty="0"/>
              <a:t>Identify and prioritize the occupations for which skill requirements should be defined, using the DACUM process piloted in the current GLBR-Delta Network.</a:t>
            </a:r>
          </a:p>
          <a:p>
            <a:pPr lvl="0"/>
            <a:r>
              <a:rPr lang="en-US" sz="1725" dirty="0"/>
              <a:t>Identify, organize, and improve the many ways in which employers are currently communicating skills and competencies needed to the skill providers (schools, colleges, and training centers).</a:t>
            </a:r>
          </a:p>
          <a:p>
            <a:pPr lvl="0"/>
            <a:r>
              <a:rPr lang="en-US" sz="1725" dirty="0"/>
              <a:t>Assist and support employers so that they can provide thought-leadership on demand forecasting and skill aggregation strategies.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Employer Talent Pipeline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en-US" dirty="0" smtClean="0"/>
              <a:t>Stakeholders:</a:t>
            </a:r>
          </a:p>
          <a:p>
            <a:r>
              <a:rPr lang="en-US" dirty="0" smtClean="0"/>
              <a:t>Delta </a:t>
            </a:r>
            <a:r>
              <a:rPr lang="en-US" dirty="0"/>
              <a:t>College </a:t>
            </a:r>
            <a:r>
              <a:rPr lang="en-US" dirty="0" smtClean="0"/>
              <a:t>Webpage (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www.delta.edu/community/collaborations-outreach/employer-talent-pipeline.html</a:t>
            </a:r>
            <a:r>
              <a:rPr lang="en-US" dirty="0" smtClean="0"/>
              <a:t>)</a:t>
            </a:r>
          </a:p>
          <a:p>
            <a:r>
              <a:rPr lang="en-US" dirty="0" smtClean="0"/>
              <a:t>Mid </a:t>
            </a:r>
            <a:r>
              <a:rPr lang="en-US" dirty="0"/>
              <a:t>Michigan Webpage (</a:t>
            </a:r>
            <a:r>
              <a:rPr lang="en-US" u="sng" dirty="0">
                <a:hlinkClick r:id="rId3"/>
              </a:rPr>
              <a:t>https://www.midmich.edu/departments/corporate-continuing-education/internships-apprenticeships</a:t>
            </a:r>
            <a:r>
              <a:rPr lang="en-US" dirty="0" smtClean="0"/>
              <a:t>)</a:t>
            </a:r>
          </a:p>
          <a:p>
            <a:r>
              <a:rPr lang="en-US" dirty="0" smtClean="0"/>
              <a:t>GLBRA </a:t>
            </a:r>
            <a:r>
              <a:rPr lang="en-US" dirty="0"/>
              <a:t>STEM Pipeline Website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</a:t>
            </a:r>
            <a:r>
              <a:rPr lang="en-US" u="sng" dirty="0">
                <a:hlinkClick r:id="rId4"/>
              </a:rPr>
              <a:t>www.stempipeline.com</a:t>
            </a:r>
            <a:r>
              <a:rPr lang="en-US" dirty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6971217" cy="41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Employer Talent Pipeline – Partnership with Delta College and Mid Michigan Community College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431801" y="971550"/>
            <a:ext cx="8243439" cy="228599"/>
          </a:xfrm>
        </p:spPr>
        <p:txBody>
          <a:bodyPr/>
          <a:lstStyle/>
          <a:p>
            <a:r>
              <a:rPr lang="en-US" dirty="0" smtClean="0"/>
              <a:t>      Employer Toolkit to Increase Experiential Learning</a:t>
            </a:r>
            <a:endParaRPr lang="en-US" dirty="0"/>
          </a:p>
        </p:txBody>
      </p:sp>
      <p:pic>
        <p:nvPicPr>
          <p:cNvPr id="382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0149"/>
            <a:ext cx="5242835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16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300" b="1" dirty="0"/>
              <a:t>Barriers</a:t>
            </a:r>
          </a:p>
          <a:p>
            <a:r>
              <a:rPr lang="en-US" dirty="0" smtClean="0"/>
              <a:t>Generating Interest</a:t>
            </a:r>
          </a:p>
          <a:p>
            <a:r>
              <a:rPr lang="en-US" dirty="0" smtClean="0"/>
              <a:t>Streamlined Communication</a:t>
            </a:r>
          </a:p>
          <a:p>
            <a:r>
              <a:rPr lang="en-US" dirty="0" smtClean="0"/>
              <a:t>Best Practices – Coming Soon</a:t>
            </a:r>
          </a:p>
          <a:p>
            <a:r>
              <a:rPr lang="en-US" dirty="0" smtClean="0"/>
              <a:t>Teacher Externships</a:t>
            </a:r>
            <a:endParaRPr lang="en-US" dirty="0"/>
          </a:p>
          <a:p>
            <a:r>
              <a:rPr lang="en-US" dirty="0" smtClean="0"/>
              <a:t>Regional Scaling of Experiential Learning</a:t>
            </a:r>
          </a:p>
          <a:p>
            <a:r>
              <a:rPr lang="en-US" dirty="0" smtClean="0"/>
              <a:t>Adapt to demand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Business Representative Input and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Partnerships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320663"/>
              </p:ext>
            </p:extLst>
          </p:nvPr>
        </p:nvGraphicFramePr>
        <p:xfrm>
          <a:off x="1219200" y="1123950"/>
          <a:ext cx="6413397" cy="2891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669"/>
                <a:gridCol w="3156091"/>
                <a:gridCol w="1269797"/>
                <a:gridCol w="1545840"/>
              </a:tblGrid>
              <a:tr h="13342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Q3. Does your business have the desire/ability to expand work-based learning opportunities?</a:t>
                      </a:r>
                      <a:endParaRPr lang="en-US" sz="800" b="1" i="0" u="none" strike="noStrike" dirty="0">
                        <a:solidFill>
                          <a:srgbClr val="3A383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8021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3A383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Which would be most valuable</a:t>
                      </a:r>
                      <a:endParaRPr lang="en-US" sz="800" b="1" i="0" u="none" strike="noStrike">
                        <a:solidFill>
                          <a:srgbClr val="3A383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Timeline for implementation</a:t>
                      </a:r>
                      <a:endParaRPr lang="en-US" sz="800" b="1" i="0" u="none" strike="noStrike">
                        <a:solidFill>
                          <a:srgbClr val="3A383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Contact Person</a:t>
                      </a:r>
                      <a:endParaRPr lang="en-US" sz="800" b="1" i="0" u="none" strike="noStrike">
                        <a:solidFill>
                          <a:srgbClr val="3A383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170368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AEAAA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AEAAA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AEAAA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AEAAA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26224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x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Internship/Co-op(Still could improve. Willing to help others by providing template for WBL.)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ASAP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Name, e-mail, phone number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1380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1380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x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Where it makes sense.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TBD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Name, e-mail, phone number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1380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3689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x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Job Shadow</a:t>
                      </a:r>
                      <a:br>
                        <a:rPr lang="en-US" sz="800" u="none" strike="noStrike" dirty="0">
                          <a:effectLst/>
                        </a:rPr>
                      </a:br>
                      <a:r>
                        <a:rPr lang="en-US" sz="800" u="none" strike="noStrike" dirty="0" smtClean="0">
                          <a:effectLst/>
                        </a:rPr>
                        <a:t>Internship</a:t>
                      </a:r>
                      <a:r>
                        <a:rPr lang="en-US" sz="800" u="none" strike="noStrike" dirty="0">
                          <a:effectLst/>
                        </a:rPr>
                        <a:t/>
                      </a:r>
                      <a:br>
                        <a:rPr lang="en-US" sz="800" u="none" strike="noStrike" dirty="0">
                          <a:effectLst/>
                        </a:rPr>
                      </a:br>
                      <a:r>
                        <a:rPr lang="en-US" sz="800" u="none" strike="noStrike" dirty="0">
                          <a:effectLst/>
                        </a:rPr>
                        <a:t>Co-op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Continual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Name, e-mail, phone number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2487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54823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3689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x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Job Shadow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Internship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Co-op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Anytime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Name, e-mail, phone number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1380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3689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x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Job Shadow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Job Fairs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Interviews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Working to increase now.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Name, e-mail, phone number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1380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  <a:tr h="1380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x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More classroom presentations.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Now</a:t>
                      </a:r>
                      <a:endParaRPr lang="en-US" sz="8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Name, e-mail, phone number</a:t>
                      </a:r>
                      <a:endParaRPr lang="en-US" sz="8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01" marR="4601" marT="4601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0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Student Credit Requirements</a:t>
            </a:r>
          </a:p>
          <a:p>
            <a:r>
              <a:rPr lang="en-US" dirty="0" smtClean="0"/>
              <a:t>Transportation</a:t>
            </a:r>
            <a:endParaRPr lang="en-US" dirty="0"/>
          </a:p>
          <a:p>
            <a:r>
              <a:rPr lang="en-US" sz="3300" b="1" dirty="0" smtClean="0"/>
              <a:t>Time</a:t>
            </a:r>
            <a:endParaRPr lang="en-US" sz="3300" b="1" dirty="0"/>
          </a:p>
          <a:p>
            <a:r>
              <a:rPr lang="en-US" dirty="0" smtClean="0"/>
              <a:t>Business Willingness</a:t>
            </a:r>
          </a:p>
          <a:p>
            <a:r>
              <a:rPr lang="en-US" dirty="0" smtClean="0"/>
              <a:t>Goals:  Expanded Opportunities of Experiential Learning, Ability to Adapt to demand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Counselor Barriers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Based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Career Cruising/MI </a:t>
            </a:r>
            <a:r>
              <a:rPr lang="en-US" dirty="0"/>
              <a:t>Bright </a:t>
            </a:r>
            <a:r>
              <a:rPr lang="en-US" dirty="0" smtClean="0"/>
              <a:t>Future(</a:t>
            </a:r>
            <a:r>
              <a:rPr lang="en-US" dirty="0" err="1" smtClean="0"/>
              <a:t>ccInspire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EMCOG Grants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-homepage-slider-2.png"/>
          <p:cNvPicPr>
            <a:picLocks noChangeAspect="1"/>
          </p:cNvPicPr>
          <p:nvPr/>
        </p:nvPicPr>
        <p:blipFill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9018" y="119663"/>
            <a:ext cx="16366959" cy="51435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253" y="976913"/>
            <a:ext cx="6092451" cy="40564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endParaRPr lang="en-US" sz="2000" baseline="0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4842" y="297457"/>
            <a:ext cx="8229600" cy="41030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l"/>
            <a:r>
              <a:rPr lang="en-US" sz="3200" dirty="0">
                <a:solidFill>
                  <a:srgbClr val="05364C"/>
                </a:solidFill>
                <a:latin typeface="Open Sans"/>
                <a:cs typeface="Open Sans"/>
              </a:rPr>
              <a:t>Ways that MI Bright Future can help: </a:t>
            </a:r>
          </a:p>
          <a:p>
            <a:pPr algn="l"/>
            <a:endParaRPr lang="en-US" sz="1800" dirty="0">
              <a:solidFill>
                <a:srgbClr val="05364C"/>
              </a:solidFill>
              <a:latin typeface="Open Sans"/>
              <a:cs typeface="Open Sans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5364C"/>
                </a:solidFill>
                <a:latin typeface="Open Sans"/>
                <a:cs typeface="Open Sans"/>
              </a:rPr>
              <a:t>Where can I find an employer to come talk to my class?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5364C"/>
                </a:solidFill>
                <a:latin typeface="Open Sans"/>
                <a:cs typeface="Open Sans"/>
              </a:rPr>
              <a:t>I have a student who wants an internship, how can I help?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5364C"/>
                </a:solidFill>
                <a:latin typeface="Open Sans"/>
                <a:cs typeface="Open Sans"/>
              </a:rPr>
              <a:t>Where could I take students on a field trip to learn more about careers?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5364C"/>
                </a:solidFill>
                <a:latin typeface="Open Sans"/>
                <a:cs typeface="Open Sans"/>
              </a:rPr>
              <a:t>We are having a career fair and need companies to participate, where can I find them?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5364C"/>
                </a:solidFill>
                <a:latin typeface="Open Sans"/>
                <a:cs typeface="Open Sans"/>
              </a:rPr>
              <a:t>Is there a local company willing to serve on an employer advisory council?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5364C"/>
                </a:solidFill>
                <a:latin typeface="Open Sans"/>
                <a:cs typeface="Open Sans"/>
              </a:rPr>
              <a:t>How can I find out more about a career one of my students is interested in?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5364C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898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41AE49"/>
                </a:solidFill>
                <a:latin typeface="Angelface"/>
              </a:rPr>
              <a:t>Great Lakes Bay Regional Alliance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Matt Felan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President and CEO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What do we do?</a:t>
            </a:r>
          </a:p>
          <a:p>
            <a:pPr lvl="1"/>
            <a:r>
              <a:rPr lang="en-US" sz="1400" dirty="0" smtClean="0"/>
              <a:t>Business Attraction</a:t>
            </a:r>
          </a:p>
          <a:p>
            <a:pPr lvl="1"/>
            <a:r>
              <a:rPr lang="en-US" sz="1400" dirty="0" smtClean="0"/>
              <a:t>Transportation &amp; Infrastructure</a:t>
            </a:r>
          </a:p>
          <a:p>
            <a:pPr lvl="1"/>
            <a:r>
              <a:rPr lang="en-US" sz="1400" dirty="0" smtClean="0"/>
              <a:t>Advocacy</a:t>
            </a:r>
          </a:p>
          <a:p>
            <a:pPr lvl="1"/>
            <a:r>
              <a:rPr lang="en-US" sz="1400" dirty="0" smtClean="0"/>
              <a:t>Healthcare</a:t>
            </a:r>
          </a:p>
          <a:p>
            <a:pPr lvl="1"/>
            <a:r>
              <a:rPr lang="en-US" sz="1400" dirty="0" smtClean="0"/>
              <a:t>Arts and Entertainment</a:t>
            </a:r>
          </a:p>
          <a:p>
            <a:pPr lvl="1"/>
            <a:r>
              <a:rPr lang="en-US" sz="1400" dirty="0"/>
              <a:t>STEM Education</a:t>
            </a:r>
          </a:p>
          <a:p>
            <a:pPr lvl="1"/>
            <a:endParaRPr lang="en-US" sz="14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47750"/>
            <a:ext cx="226733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triotri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9146" r="1484" b="2138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8" name="Picture 7" descr="wav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006063"/>
            <a:ext cx="9996614" cy="2098187"/>
          </a:xfrm>
          <a:prstGeom prst="rect">
            <a:avLst/>
          </a:prstGeom>
        </p:spPr>
      </p:pic>
      <p:pic>
        <p:nvPicPr>
          <p:cNvPr id="5" name="Picture 4" descr="WIN Logo final.eps"/>
          <p:cNvPicPr>
            <a:picLocks noChangeAspect="1"/>
          </p:cNvPicPr>
          <p:nvPr/>
        </p:nvPicPr>
        <p:blipFill>
          <a:blip r:embed="rId4"/>
          <a:srcRect t="62613" r="37069"/>
          <a:stretch>
            <a:fillRect/>
          </a:stretch>
        </p:blipFill>
        <p:spPr>
          <a:xfrm>
            <a:off x="444391" y="190501"/>
            <a:ext cx="2854038" cy="811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591" y="4307450"/>
            <a:ext cx="853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761E"/>
              </a:solidFill>
              <a:latin typeface="Open Sans"/>
              <a:cs typeface="Open Sans"/>
            </a:endParaRPr>
          </a:p>
        </p:txBody>
      </p:sp>
      <p:pic>
        <p:nvPicPr>
          <p:cNvPr id="10" name="Picture 9" descr="miBrightFuture-white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1" y="4222605"/>
            <a:ext cx="2768600" cy="6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32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10471290_Large.jpg"/>
          <p:cNvPicPr>
            <a:picLocks noChangeAspect="1"/>
          </p:cNvPicPr>
          <p:nvPr/>
        </p:nvPicPr>
        <p:blipFill>
          <a:blip r:embed="rId3" cstate="print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19" y="150385"/>
            <a:ext cx="9566292" cy="6377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497" y="1929824"/>
            <a:ext cx="8229600" cy="85725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5384D"/>
                </a:solidFill>
                <a:latin typeface="Open Sans"/>
                <a:cs typeface="Open Sans"/>
              </a:rPr>
              <a:t>What is the leaking pipeline?</a:t>
            </a:r>
          </a:p>
        </p:txBody>
      </p:sp>
      <p:pic>
        <p:nvPicPr>
          <p:cNvPr id="5" name="Picture 4" descr="miBrightFuture-col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60" y="4518717"/>
            <a:ext cx="2270539" cy="5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/>
          <p:cNvSpPr/>
          <p:nvPr/>
        </p:nvSpPr>
        <p:spPr>
          <a:xfrm>
            <a:off x="1244643" y="78405"/>
            <a:ext cx="5881608" cy="432214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/>
          <p:cNvGrpSpPr>
            <a:grpSpLocks noChangeAspect="1"/>
          </p:cNvGrpSpPr>
          <p:nvPr/>
        </p:nvGrpSpPr>
        <p:grpSpPr bwMode="auto">
          <a:xfrm>
            <a:off x="1558531" y="133350"/>
            <a:ext cx="5253831" cy="4200662"/>
            <a:chOff x="859" y="73"/>
            <a:chExt cx="3427" cy="3141"/>
          </a:xfrm>
        </p:grpSpPr>
        <p:sp>
          <p:nvSpPr>
            <p:cNvPr id="7" name="AutoShape 2"/>
            <p:cNvSpPr>
              <a:spLocks noChangeAspect="1" noChangeArrowheads="1" noTextEdit="1"/>
            </p:cNvSpPr>
            <p:nvPr/>
          </p:nvSpPr>
          <p:spPr bwMode="auto">
            <a:xfrm>
              <a:off x="859" y="73"/>
              <a:ext cx="3381" cy="3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859" y="610"/>
              <a:ext cx="3381" cy="249"/>
            </a:xfrm>
            <a:prstGeom prst="rect">
              <a:avLst/>
            </a:prstGeom>
            <a:solidFill>
              <a:srgbClr val="F68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76" y="741"/>
              <a:ext cx="51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Occupation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024" y="618"/>
              <a:ext cx="40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All-Time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024" y="741"/>
              <a:ext cx="62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Student Saves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628" y="618"/>
              <a:ext cx="75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All-Time Student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2628" y="741"/>
              <a:ext cx="56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Saves (Male)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472" y="618"/>
              <a:ext cx="75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All-Time Student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472" y="741"/>
              <a:ext cx="65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Saves (Female)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876" y="863"/>
              <a:ext cx="8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Professional Athlete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2345" y="863"/>
              <a:ext cx="32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11,407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3235" y="863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9,146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4016" y="863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1,942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876" y="986"/>
              <a:ext cx="26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Actor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2391" y="986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6,856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3235" y="986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1,971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4016" y="986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4,581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876" y="1108"/>
              <a:ext cx="9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Video Game Developer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2391" y="1108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6,652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3235" y="1108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5,571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4084" y="1108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882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876" y="1231"/>
              <a:ext cx="32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Doctor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2391" y="1231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6,030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3235" y="1231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2,101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4016" y="1231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3,635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>
              <a:off x="876" y="1354"/>
              <a:ext cx="2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Nurse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2391" y="135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5,803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>
              <a:off x="3303" y="1354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521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4016" y="135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4,947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876" y="1476"/>
              <a:ext cx="26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Artist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2391" y="1476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5,532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3235" y="1476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1,641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5"/>
            <p:cNvSpPr>
              <a:spLocks noChangeArrowheads="1"/>
            </p:cNvSpPr>
            <p:nvPr/>
          </p:nvSpPr>
          <p:spPr bwMode="auto">
            <a:xfrm>
              <a:off x="4016" y="1476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3,604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876" y="1599"/>
              <a:ext cx="5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Veterinarian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7"/>
            <p:cNvSpPr>
              <a:spLocks noChangeArrowheads="1"/>
            </p:cNvSpPr>
            <p:nvPr/>
          </p:nvSpPr>
          <p:spPr bwMode="auto">
            <a:xfrm>
              <a:off x="2391" y="1599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5,091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8"/>
            <p:cNvSpPr>
              <a:spLocks noChangeArrowheads="1"/>
            </p:cNvSpPr>
            <p:nvPr/>
          </p:nvSpPr>
          <p:spPr bwMode="auto">
            <a:xfrm>
              <a:off x="3235" y="1599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1,050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39"/>
            <p:cNvSpPr>
              <a:spLocks noChangeArrowheads="1"/>
            </p:cNvSpPr>
            <p:nvPr/>
          </p:nvSpPr>
          <p:spPr bwMode="auto">
            <a:xfrm>
              <a:off x="4016" y="1599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3,752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>
              <a:off x="876" y="1721"/>
              <a:ext cx="42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Animator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1"/>
            <p:cNvSpPr>
              <a:spLocks noChangeArrowheads="1"/>
            </p:cNvSpPr>
            <p:nvPr/>
          </p:nvSpPr>
          <p:spPr bwMode="auto">
            <a:xfrm>
              <a:off x="2391" y="1721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4,914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>
              <a:off x="3235" y="1721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2,417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3"/>
            <p:cNvSpPr>
              <a:spLocks noChangeArrowheads="1"/>
            </p:cNvSpPr>
            <p:nvPr/>
          </p:nvSpPr>
          <p:spPr bwMode="auto">
            <a:xfrm>
              <a:off x="4016" y="1721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2,252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4"/>
            <p:cNvSpPr>
              <a:spLocks noChangeArrowheads="1"/>
            </p:cNvSpPr>
            <p:nvPr/>
          </p:nvSpPr>
          <p:spPr bwMode="auto">
            <a:xfrm>
              <a:off x="876" y="1844"/>
              <a:ext cx="3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Lawyer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5"/>
            <p:cNvSpPr>
              <a:spLocks noChangeArrowheads="1"/>
            </p:cNvSpPr>
            <p:nvPr/>
          </p:nvSpPr>
          <p:spPr bwMode="auto">
            <a:xfrm>
              <a:off x="2391" y="184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4,835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6"/>
            <p:cNvSpPr>
              <a:spLocks noChangeArrowheads="1"/>
            </p:cNvSpPr>
            <p:nvPr/>
          </p:nvSpPr>
          <p:spPr bwMode="auto">
            <a:xfrm>
              <a:off x="3235" y="184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1,836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47"/>
            <p:cNvSpPr>
              <a:spLocks noChangeArrowheads="1"/>
            </p:cNvSpPr>
            <p:nvPr/>
          </p:nvSpPr>
          <p:spPr bwMode="auto">
            <a:xfrm>
              <a:off x="4016" y="184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2,734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48"/>
            <p:cNvSpPr>
              <a:spLocks noChangeArrowheads="1"/>
            </p:cNvSpPr>
            <p:nvPr/>
          </p:nvSpPr>
          <p:spPr bwMode="auto">
            <a:xfrm>
              <a:off x="876" y="1966"/>
              <a:ext cx="51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Pediatrician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49"/>
            <p:cNvSpPr>
              <a:spLocks noChangeArrowheads="1"/>
            </p:cNvSpPr>
            <p:nvPr/>
          </p:nvSpPr>
          <p:spPr bwMode="auto">
            <a:xfrm>
              <a:off x="2391" y="1966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4,543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0"/>
            <p:cNvSpPr>
              <a:spLocks noChangeArrowheads="1"/>
            </p:cNvSpPr>
            <p:nvPr/>
          </p:nvSpPr>
          <p:spPr bwMode="auto">
            <a:xfrm>
              <a:off x="3303" y="1966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1"/>
            <p:cNvSpPr>
              <a:spLocks noChangeArrowheads="1"/>
            </p:cNvSpPr>
            <p:nvPr/>
          </p:nvSpPr>
          <p:spPr bwMode="auto">
            <a:xfrm>
              <a:off x="4016" y="1966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3,823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2"/>
            <p:cNvSpPr>
              <a:spLocks noChangeArrowheads="1"/>
            </p:cNvSpPr>
            <p:nvPr/>
          </p:nvSpPr>
          <p:spPr bwMode="auto">
            <a:xfrm>
              <a:off x="876" y="2089"/>
              <a:ext cx="5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Psychologist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3"/>
            <p:cNvSpPr>
              <a:spLocks noChangeArrowheads="1"/>
            </p:cNvSpPr>
            <p:nvPr/>
          </p:nvSpPr>
          <p:spPr bwMode="auto">
            <a:xfrm>
              <a:off x="2391" y="2089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4,430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4"/>
            <p:cNvSpPr>
              <a:spLocks noChangeArrowheads="1"/>
            </p:cNvSpPr>
            <p:nvPr/>
          </p:nvSpPr>
          <p:spPr bwMode="auto">
            <a:xfrm>
              <a:off x="3303" y="2089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710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5"/>
            <p:cNvSpPr>
              <a:spLocks noChangeArrowheads="1"/>
            </p:cNvSpPr>
            <p:nvPr/>
          </p:nvSpPr>
          <p:spPr bwMode="auto">
            <a:xfrm>
              <a:off x="4016" y="2089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3,422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56"/>
            <p:cNvSpPr>
              <a:spLocks noChangeArrowheads="1"/>
            </p:cNvSpPr>
            <p:nvPr/>
          </p:nvSpPr>
          <p:spPr bwMode="auto">
            <a:xfrm>
              <a:off x="876" y="2212"/>
              <a:ext cx="72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Fashion Designer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57"/>
            <p:cNvSpPr>
              <a:spLocks noChangeArrowheads="1"/>
            </p:cNvSpPr>
            <p:nvPr/>
          </p:nvSpPr>
          <p:spPr bwMode="auto">
            <a:xfrm>
              <a:off x="2391" y="2212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4,350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58"/>
            <p:cNvSpPr>
              <a:spLocks noChangeArrowheads="1"/>
            </p:cNvSpPr>
            <p:nvPr/>
          </p:nvSpPr>
          <p:spPr bwMode="auto">
            <a:xfrm>
              <a:off x="3303" y="2212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473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59"/>
            <p:cNvSpPr>
              <a:spLocks noChangeArrowheads="1"/>
            </p:cNvSpPr>
            <p:nvPr/>
          </p:nvSpPr>
          <p:spPr bwMode="auto">
            <a:xfrm>
              <a:off x="4016" y="2212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3,640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0"/>
            <p:cNvSpPr>
              <a:spLocks noChangeArrowheads="1"/>
            </p:cNvSpPr>
            <p:nvPr/>
          </p:nvSpPr>
          <p:spPr bwMode="auto">
            <a:xfrm>
              <a:off x="876" y="2334"/>
              <a:ext cx="59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Photographer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1"/>
            <p:cNvSpPr>
              <a:spLocks noChangeArrowheads="1"/>
            </p:cNvSpPr>
            <p:nvPr/>
          </p:nvSpPr>
          <p:spPr bwMode="auto">
            <a:xfrm>
              <a:off x="2391" y="233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4,346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2"/>
            <p:cNvSpPr>
              <a:spLocks noChangeArrowheads="1"/>
            </p:cNvSpPr>
            <p:nvPr/>
          </p:nvSpPr>
          <p:spPr bwMode="auto">
            <a:xfrm>
              <a:off x="3303" y="2334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873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3"/>
            <p:cNvSpPr>
              <a:spLocks noChangeArrowheads="1"/>
            </p:cNvSpPr>
            <p:nvPr/>
          </p:nvSpPr>
          <p:spPr bwMode="auto">
            <a:xfrm>
              <a:off x="4016" y="233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3,179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4"/>
            <p:cNvSpPr>
              <a:spLocks noChangeArrowheads="1"/>
            </p:cNvSpPr>
            <p:nvPr/>
          </p:nvSpPr>
          <p:spPr bwMode="auto">
            <a:xfrm>
              <a:off x="876" y="2457"/>
              <a:ext cx="2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Singer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5"/>
            <p:cNvSpPr>
              <a:spLocks noChangeArrowheads="1"/>
            </p:cNvSpPr>
            <p:nvPr/>
          </p:nvSpPr>
          <p:spPr bwMode="auto">
            <a:xfrm>
              <a:off x="2391" y="2457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4,141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6"/>
            <p:cNvSpPr>
              <a:spLocks noChangeArrowheads="1"/>
            </p:cNvSpPr>
            <p:nvPr/>
          </p:nvSpPr>
          <p:spPr bwMode="auto">
            <a:xfrm>
              <a:off x="3303" y="2457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802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7"/>
            <p:cNvSpPr>
              <a:spLocks noChangeArrowheads="1"/>
            </p:cNvSpPr>
            <p:nvPr/>
          </p:nvSpPr>
          <p:spPr bwMode="auto">
            <a:xfrm>
              <a:off x="4016" y="2457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3,140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68"/>
            <p:cNvSpPr>
              <a:spLocks noChangeArrowheads="1"/>
            </p:cNvSpPr>
            <p:nvPr/>
          </p:nvSpPr>
          <p:spPr bwMode="auto">
            <a:xfrm>
              <a:off x="876" y="2579"/>
              <a:ext cx="4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Musician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69"/>
            <p:cNvSpPr>
              <a:spLocks noChangeArrowheads="1"/>
            </p:cNvSpPr>
            <p:nvPr/>
          </p:nvSpPr>
          <p:spPr bwMode="auto">
            <a:xfrm>
              <a:off x="2391" y="2579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4,016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>
              <a:off x="3235" y="2579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1,765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1"/>
            <p:cNvSpPr>
              <a:spLocks noChangeArrowheads="1"/>
            </p:cNvSpPr>
            <p:nvPr/>
          </p:nvSpPr>
          <p:spPr bwMode="auto">
            <a:xfrm>
              <a:off x="4016" y="2579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2,090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2"/>
            <p:cNvSpPr>
              <a:spLocks noChangeArrowheads="1"/>
            </p:cNvSpPr>
            <p:nvPr/>
          </p:nvSpPr>
          <p:spPr bwMode="auto">
            <a:xfrm>
              <a:off x="876" y="2702"/>
              <a:ext cx="3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Surgeon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3"/>
            <p:cNvSpPr>
              <a:spLocks noChangeArrowheads="1"/>
            </p:cNvSpPr>
            <p:nvPr/>
          </p:nvSpPr>
          <p:spPr bwMode="auto">
            <a:xfrm>
              <a:off x="2391" y="2702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3,905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4"/>
            <p:cNvSpPr>
              <a:spLocks noChangeArrowheads="1"/>
            </p:cNvSpPr>
            <p:nvPr/>
          </p:nvSpPr>
          <p:spPr bwMode="auto">
            <a:xfrm>
              <a:off x="3235" y="2702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1,263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5"/>
            <p:cNvSpPr>
              <a:spLocks noChangeArrowheads="1"/>
            </p:cNvSpPr>
            <p:nvPr/>
          </p:nvSpPr>
          <p:spPr bwMode="auto">
            <a:xfrm>
              <a:off x="4016" y="2702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2,423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76"/>
            <p:cNvSpPr>
              <a:spLocks noChangeArrowheads="1"/>
            </p:cNvSpPr>
            <p:nvPr/>
          </p:nvSpPr>
          <p:spPr bwMode="auto">
            <a:xfrm>
              <a:off x="876" y="2824"/>
              <a:ext cx="75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Athletic Therapist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77"/>
            <p:cNvSpPr>
              <a:spLocks noChangeArrowheads="1"/>
            </p:cNvSpPr>
            <p:nvPr/>
          </p:nvSpPr>
          <p:spPr bwMode="auto">
            <a:xfrm>
              <a:off x="2391" y="282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3,667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78"/>
            <p:cNvSpPr>
              <a:spLocks noChangeArrowheads="1"/>
            </p:cNvSpPr>
            <p:nvPr/>
          </p:nvSpPr>
          <p:spPr bwMode="auto">
            <a:xfrm>
              <a:off x="3235" y="282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1,925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79"/>
            <p:cNvSpPr>
              <a:spLocks noChangeArrowheads="1"/>
            </p:cNvSpPr>
            <p:nvPr/>
          </p:nvSpPr>
          <p:spPr bwMode="auto">
            <a:xfrm>
              <a:off x="4016" y="2824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1,572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0"/>
            <p:cNvSpPr>
              <a:spLocks noChangeArrowheads="1"/>
            </p:cNvSpPr>
            <p:nvPr/>
          </p:nvSpPr>
          <p:spPr bwMode="auto">
            <a:xfrm>
              <a:off x="876" y="2947"/>
              <a:ext cx="9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Child and Youth Worker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1"/>
            <p:cNvSpPr>
              <a:spLocks noChangeArrowheads="1"/>
            </p:cNvSpPr>
            <p:nvPr/>
          </p:nvSpPr>
          <p:spPr bwMode="auto">
            <a:xfrm>
              <a:off x="2391" y="2947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3,635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2"/>
            <p:cNvSpPr>
              <a:spLocks noChangeArrowheads="1"/>
            </p:cNvSpPr>
            <p:nvPr/>
          </p:nvSpPr>
          <p:spPr bwMode="auto">
            <a:xfrm>
              <a:off x="3303" y="2947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265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3"/>
            <p:cNvSpPr>
              <a:spLocks noChangeArrowheads="1"/>
            </p:cNvSpPr>
            <p:nvPr/>
          </p:nvSpPr>
          <p:spPr bwMode="auto">
            <a:xfrm>
              <a:off x="4016" y="2947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3,127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876" y="3070"/>
              <a:ext cx="112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Elementary School Teacher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5"/>
            <p:cNvSpPr>
              <a:spLocks noChangeArrowheads="1"/>
            </p:cNvSpPr>
            <p:nvPr/>
          </p:nvSpPr>
          <p:spPr bwMode="auto">
            <a:xfrm>
              <a:off x="2391" y="3070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3,604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86"/>
            <p:cNvSpPr>
              <a:spLocks noChangeArrowheads="1"/>
            </p:cNvSpPr>
            <p:nvPr/>
          </p:nvSpPr>
          <p:spPr bwMode="auto">
            <a:xfrm>
              <a:off x="3303" y="3070"/>
              <a:ext cx="1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260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87"/>
            <p:cNvSpPr>
              <a:spLocks noChangeArrowheads="1"/>
            </p:cNvSpPr>
            <p:nvPr/>
          </p:nvSpPr>
          <p:spPr bwMode="auto">
            <a:xfrm>
              <a:off x="4016" y="3070"/>
              <a:ext cx="27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3,100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88"/>
            <p:cNvSpPr>
              <a:spLocks noChangeArrowheads="1"/>
            </p:cNvSpPr>
            <p:nvPr/>
          </p:nvSpPr>
          <p:spPr bwMode="auto">
            <a:xfrm>
              <a:off x="876" y="145"/>
              <a:ext cx="1351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1" i="0" u="none" strike="noStrike" cap="none" normalizeH="0" baseline="0">
                  <a:ln>
                    <a:noFill/>
                  </a:ln>
                  <a:solidFill>
                    <a:srgbClr val="004A61"/>
                  </a:solidFill>
                  <a:effectLst/>
                  <a:latin typeface="Calibri" panose="020F0502020204030204" pitchFamily="34" charset="0"/>
                </a:rPr>
                <a:t>Career Engagement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89"/>
            <p:cNvSpPr>
              <a:spLocks noChangeArrowheads="1"/>
            </p:cNvSpPr>
            <p:nvPr/>
          </p:nvSpPr>
          <p:spPr bwMode="auto">
            <a:xfrm>
              <a:off x="876" y="339"/>
              <a:ext cx="226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142,454 high school &amp; middle school students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90"/>
            <p:cNvSpPr>
              <a:spLocks noChangeArrowheads="1"/>
            </p:cNvSpPr>
            <p:nvPr/>
          </p:nvSpPr>
          <p:spPr bwMode="auto">
            <a:xfrm>
              <a:off x="876" y="496"/>
              <a:ext cx="232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Livingston, Macomb, Oakland, St. Clair &amp; Wayne Counties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Line 91"/>
            <p:cNvSpPr>
              <a:spLocks noChangeShapeType="1"/>
            </p:cNvSpPr>
            <p:nvPr/>
          </p:nvSpPr>
          <p:spPr bwMode="auto">
            <a:xfrm>
              <a:off x="859" y="73"/>
              <a:ext cx="0" cy="537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2"/>
            <p:cNvSpPr>
              <a:spLocks noChangeArrowheads="1"/>
            </p:cNvSpPr>
            <p:nvPr/>
          </p:nvSpPr>
          <p:spPr bwMode="auto">
            <a:xfrm>
              <a:off x="859" y="73"/>
              <a:ext cx="4" cy="53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93"/>
            <p:cNvSpPr>
              <a:spLocks noChangeShapeType="1"/>
            </p:cNvSpPr>
            <p:nvPr/>
          </p:nvSpPr>
          <p:spPr bwMode="auto">
            <a:xfrm>
              <a:off x="2007" y="73"/>
              <a:ext cx="0" cy="4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94"/>
            <p:cNvSpPr>
              <a:spLocks noChangeArrowheads="1"/>
            </p:cNvSpPr>
            <p:nvPr/>
          </p:nvSpPr>
          <p:spPr bwMode="auto">
            <a:xfrm>
              <a:off x="2007" y="73"/>
              <a:ext cx="4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95"/>
            <p:cNvSpPr>
              <a:spLocks noChangeShapeType="1"/>
            </p:cNvSpPr>
            <p:nvPr/>
          </p:nvSpPr>
          <p:spPr bwMode="auto">
            <a:xfrm>
              <a:off x="2611" y="73"/>
              <a:ext cx="0" cy="4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96"/>
            <p:cNvSpPr>
              <a:spLocks noChangeArrowheads="1"/>
            </p:cNvSpPr>
            <p:nvPr/>
          </p:nvSpPr>
          <p:spPr bwMode="auto">
            <a:xfrm>
              <a:off x="2611" y="73"/>
              <a:ext cx="4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97"/>
            <p:cNvSpPr>
              <a:spLocks noChangeShapeType="1"/>
            </p:cNvSpPr>
            <p:nvPr/>
          </p:nvSpPr>
          <p:spPr bwMode="auto">
            <a:xfrm>
              <a:off x="3455" y="73"/>
              <a:ext cx="0" cy="4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8"/>
            <p:cNvSpPr>
              <a:spLocks noChangeArrowheads="1"/>
            </p:cNvSpPr>
            <p:nvPr/>
          </p:nvSpPr>
          <p:spPr bwMode="auto">
            <a:xfrm>
              <a:off x="3455" y="73"/>
              <a:ext cx="4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99"/>
            <p:cNvSpPr>
              <a:spLocks noChangeShapeType="1"/>
            </p:cNvSpPr>
            <p:nvPr/>
          </p:nvSpPr>
          <p:spPr bwMode="auto">
            <a:xfrm>
              <a:off x="4236" y="73"/>
              <a:ext cx="0" cy="537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0"/>
            <p:cNvSpPr>
              <a:spLocks noChangeArrowheads="1"/>
            </p:cNvSpPr>
            <p:nvPr/>
          </p:nvSpPr>
          <p:spPr bwMode="auto">
            <a:xfrm>
              <a:off x="4236" y="73"/>
              <a:ext cx="4" cy="53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101"/>
            <p:cNvSpPr>
              <a:spLocks noChangeShapeType="1"/>
            </p:cNvSpPr>
            <p:nvPr/>
          </p:nvSpPr>
          <p:spPr bwMode="auto">
            <a:xfrm>
              <a:off x="859" y="859"/>
              <a:ext cx="1" cy="232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02"/>
            <p:cNvSpPr>
              <a:spLocks noChangeArrowheads="1"/>
            </p:cNvSpPr>
            <p:nvPr/>
          </p:nvSpPr>
          <p:spPr bwMode="auto">
            <a:xfrm>
              <a:off x="859" y="859"/>
              <a:ext cx="4" cy="233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03"/>
            <p:cNvSpPr>
              <a:spLocks noChangeShapeType="1"/>
            </p:cNvSpPr>
            <p:nvPr/>
          </p:nvSpPr>
          <p:spPr bwMode="auto">
            <a:xfrm>
              <a:off x="2007" y="859"/>
              <a:ext cx="1" cy="232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04"/>
            <p:cNvSpPr>
              <a:spLocks noChangeArrowheads="1"/>
            </p:cNvSpPr>
            <p:nvPr/>
          </p:nvSpPr>
          <p:spPr bwMode="auto">
            <a:xfrm>
              <a:off x="2007" y="859"/>
              <a:ext cx="4" cy="233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05"/>
            <p:cNvSpPr>
              <a:spLocks noChangeShapeType="1"/>
            </p:cNvSpPr>
            <p:nvPr/>
          </p:nvSpPr>
          <p:spPr bwMode="auto">
            <a:xfrm>
              <a:off x="2611" y="859"/>
              <a:ext cx="1" cy="232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6"/>
            <p:cNvSpPr>
              <a:spLocks noChangeArrowheads="1"/>
            </p:cNvSpPr>
            <p:nvPr/>
          </p:nvSpPr>
          <p:spPr bwMode="auto">
            <a:xfrm>
              <a:off x="2611" y="859"/>
              <a:ext cx="4" cy="233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07"/>
            <p:cNvSpPr>
              <a:spLocks noChangeShapeType="1"/>
            </p:cNvSpPr>
            <p:nvPr/>
          </p:nvSpPr>
          <p:spPr bwMode="auto">
            <a:xfrm>
              <a:off x="3455" y="859"/>
              <a:ext cx="1" cy="232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8"/>
            <p:cNvSpPr>
              <a:spLocks noChangeArrowheads="1"/>
            </p:cNvSpPr>
            <p:nvPr/>
          </p:nvSpPr>
          <p:spPr bwMode="auto">
            <a:xfrm>
              <a:off x="3455" y="859"/>
              <a:ext cx="4" cy="233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09"/>
            <p:cNvSpPr>
              <a:spLocks noChangeShapeType="1"/>
            </p:cNvSpPr>
            <p:nvPr/>
          </p:nvSpPr>
          <p:spPr bwMode="auto">
            <a:xfrm>
              <a:off x="4236" y="859"/>
              <a:ext cx="1" cy="2329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10"/>
            <p:cNvSpPr>
              <a:spLocks noChangeArrowheads="1"/>
            </p:cNvSpPr>
            <p:nvPr/>
          </p:nvSpPr>
          <p:spPr bwMode="auto">
            <a:xfrm>
              <a:off x="4236" y="859"/>
              <a:ext cx="4" cy="233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11"/>
            <p:cNvSpPr>
              <a:spLocks noChangeShapeType="1"/>
            </p:cNvSpPr>
            <p:nvPr/>
          </p:nvSpPr>
          <p:spPr bwMode="auto">
            <a:xfrm>
              <a:off x="859" y="73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12"/>
            <p:cNvSpPr>
              <a:spLocks noChangeArrowheads="1"/>
            </p:cNvSpPr>
            <p:nvPr/>
          </p:nvSpPr>
          <p:spPr bwMode="auto">
            <a:xfrm>
              <a:off x="859" y="73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13"/>
            <p:cNvSpPr>
              <a:spLocks noChangeShapeType="1"/>
            </p:cNvSpPr>
            <p:nvPr/>
          </p:nvSpPr>
          <p:spPr bwMode="auto">
            <a:xfrm>
              <a:off x="4240" y="61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14"/>
            <p:cNvSpPr>
              <a:spLocks noChangeArrowheads="1"/>
            </p:cNvSpPr>
            <p:nvPr/>
          </p:nvSpPr>
          <p:spPr bwMode="auto">
            <a:xfrm>
              <a:off x="4240" y="610"/>
              <a:ext cx="4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15"/>
            <p:cNvSpPr>
              <a:spLocks noChangeShapeType="1"/>
            </p:cNvSpPr>
            <p:nvPr/>
          </p:nvSpPr>
          <p:spPr bwMode="auto">
            <a:xfrm>
              <a:off x="4240" y="85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6"/>
            <p:cNvSpPr>
              <a:spLocks noChangeArrowheads="1"/>
            </p:cNvSpPr>
            <p:nvPr/>
          </p:nvSpPr>
          <p:spPr bwMode="auto">
            <a:xfrm>
              <a:off x="4240" y="855"/>
              <a:ext cx="4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17"/>
            <p:cNvSpPr>
              <a:spLocks noChangeShapeType="1"/>
            </p:cNvSpPr>
            <p:nvPr/>
          </p:nvSpPr>
          <p:spPr bwMode="auto">
            <a:xfrm>
              <a:off x="859" y="977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18"/>
            <p:cNvSpPr>
              <a:spLocks noChangeArrowheads="1"/>
            </p:cNvSpPr>
            <p:nvPr/>
          </p:nvSpPr>
          <p:spPr bwMode="auto">
            <a:xfrm>
              <a:off x="859" y="977"/>
              <a:ext cx="338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19"/>
            <p:cNvSpPr>
              <a:spLocks noChangeShapeType="1"/>
            </p:cNvSpPr>
            <p:nvPr/>
          </p:nvSpPr>
          <p:spPr bwMode="auto">
            <a:xfrm>
              <a:off x="859" y="1100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20"/>
            <p:cNvSpPr>
              <a:spLocks noChangeArrowheads="1"/>
            </p:cNvSpPr>
            <p:nvPr/>
          </p:nvSpPr>
          <p:spPr bwMode="auto">
            <a:xfrm>
              <a:off x="859" y="1100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21"/>
            <p:cNvSpPr>
              <a:spLocks noChangeShapeType="1"/>
            </p:cNvSpPr>
            <p:nvPr/>
          </p:nvSpPr>
          <p:spPr bwMode="auto">
            <a:xfrm>
              <a:off x="859" y="1223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22"/>
            <p:cNvSpPr>
              <a:spLocks noChangeArrowheads="1"/>
            </p:cNvSpPr>
            <p:nvPr/>
          </p:nvSpPr>
          <p:spPr bwMode="auto">
            <a:xfrm>
              <a:off x="859" y="1223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23"/>
            <p:cNvSpPr>
              <a:spLocks noChangeShapeType="1"/>
            </p:cNvSpPr>
            <p:nvPr/>
          </p:nvSpPr>
          <p:spPr bwMode="auto">
            <a:xfrm>
              <a:off x="859" y="1345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24"/>
            <p:cNvSpPr>
              <a:spLocks noChangeArrowheads="1"/>
            </p:cNvSpPr>
            <p:nvPr/>
          </p:nvSpPr>
          <p:spPr bwMode="auto">
            <a:xfrm>
              <a:off x="859" y="1345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25"/>
            <p:cNvSpPr>
              <a:spLocks noChangeShapeType="1"/>
            </p:cNvSpPr>
            <p:nvPr/>
          </p:nvSpPr>
          <p:spPr bwMode="auto">
            <a:xfrm>
              <a:off x="859" y="1468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26"/>
            <p:cNvSpPr>
              <a:spLocks noChangeArrowheads="1"/>
            </p:cNvSpPr>
            <p:nvPr/>
          </p:nvSpPr>
          <p:spPr bwMode="auto">
            <a:xfrm>
              <a:off x="859" y="1468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27"/>
            <p:cNvSpPr>
              <a:spLocks noChangeShapeType="1"/>
            </p:cNvSpPr>
            <p:nvPr/>
          </p:nvSpPr>
          <p:spPr bwMode="auto">
            <a:xfrm>
              <a:off x="859" y="1590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28"/>
            <p:cNvSpPr>
              <a:spLocks noChangeArrowheads="1"/>
            </p:cNvSpPr>
            <p:nvPr/>
          </p:nvSpPr>
          <p:spPr bwMode="auto">
            <a:xfrm>
              <a:off x="859" y="1590"/>
              <a:ext cx="338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29"/>
            <p:cNvSpPr>
              <a:spLocks noChangeShapeType="1"/>
            </p:cNvSpPr>
            <p:nvPr/>
          </p:nvSpPr>
          <p:spPr bwMode="auto">
            <a:xfrm>
              <a:off x="859" y="1713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859" y="1713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31"/>
            <p:cNvSpPr>
              <a:spLocks noChangeShapeType="1"/>
            </p:cNvSpPr>
            <p:nvPr/>
          </p:nvSpPr>
          <p:spPr bwMode="auto">
            <a:xfrm>
              <a:off x="859" y="1835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32"/>
            <p:cNvSpPr>
              <a:spLocks noChangeArrowheads="1"/>
            </p:cNvSpPr>
            <p:nvPr/>
          </p:nvSpPr>
          <p:spPr bwMode="auto">
            <a:xfrm>
              <a:off x="859" y="1835"/>
              <a:ext cx="338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33"/>
            <p:cNvSpPr>
              <a:spLocks noChangeShapeType="1"/>
            </p:cNvSpPr>
            <p:nvPr/>
          </p:nvSpPr>
          <p:spPr bwMode="auto">
            <a:xfrm>
              <a:off x="859" y="1958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34"/>
            <p:cNvSpPr>
              <a:spLocks noChangeArrowheads="1"/>
            </p:cNvSpPr>
            <p:nvPr/>
          </p:nvSpPr>
          <p:spPr bwMode="auto">
            <a:xfrm>
              <a:off x="859" y="1958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35"/>
            <p:cNvSpPr>
              <a:spLocks noChangeShapeType="1"/>
            </p:cNvSpPr>
            <p:nvPr/>
          </p:nvSpPr>
          <p:spPr bwMode="auto">
            <a:xfrm>
              <a:off x="859" y="2081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36"/>
            <p:cNvSpPr>
              <a:spLocks noChangeArrowheads="1"/>
            </p:cNvSpPr>
            <p:nvPr/>
          </p:nvSpPr>
          <p:spPr bwMode="auto">
            <a:xfrm>
              <a:off x="859" y="2081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37"/>
            <p:cNvSpPr>
              <a:spLocks noChangeShapeType="1"/>
            </p:cNvSpPr>
            <p:nvPr/>
          </p:nvSpPr>
          <p:spPr bwMode="auto">
            <a:xfrm>
              <a:off x="859" y="2203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38"/>
            <p:cNvSpPr>
              <a:spLocks noChangeArrowheads="1"/>
            </p:cNvSpPr>
            <p:nvPr/>
          </p:nvSpPr>
          <p:spPr bwMode="auto">
            <a:xfrm>
              <a:off x="859" y="2203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139"/>
            <p:cNvSpPr>
              <a:spLocks noChangeShapeType="1"/>
            </p:cNvSpPr>
            <p:nvPr/>
          </p:nvSpPr>
          <p:spPr bwMode="auto">
            <a:xfrm>
              <a:off x="859" y="2326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40"/>
            <p:cNvSpPr>
              <a:spLocks noChangeArrowheads="1"/>
            </p:cNvSpPr>
            <p:nvPr/>
          </p:nvSpPr>
          <p:spPr bwMode="auto">
            <a:xfrm>
              <a:off x="859" y="2326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141"/>
            <p:cNvSpPr>
              <a:spLocks noChangeShapeType="1"/>
            </p:cNvSpPr>
            <p:nvPr/>
          </p:nvSpPr>
          <p:spPr bwMode="auto">
            <a:xfrm>
              <a:off x="859" y="2448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42"/>
            <p:cNvSpPr>
              <a:spLocks noChangeArrowheads="1"/>
            </p:cNvSpPr>
            <p:nvPr/>
          </p:nvSpPr>
          <p:spPr bwMode="auto">
            <a:xfrm>
              <a:off x="859" y="2448"/>
              <a:ext cx="338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143"/>
            <p:cNvSpPr>
              <a:spLocks noChangeShapeType="1"/>
            </p:cNvSpPr>
            <p:nvPr/>
          </p:nvSpPr>
          <p:spPr bwMode="auto">
            <a:xfrm>
              <a:off x="859" y="2571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4"/>
            <p:cNvSpPr>
              <a:spLocks noChangeArrowheads="1"/>
            </p:cNvSpPr>
            <p:nvPr/>
          </p:nvSpPr>
          <p:spPr bwMode="auto">
            <a:xfrm>
              <a:off x="859" y="2571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145"/>
            <p:cNvSpPr>
              <a:spLocks noChangeShapeType="1"/>
            </p:cNvSpPr>
            <p:nvPr/>
          </p:nvSpPr>
          <p:spPr bwMode="auto">
            <a:xfrm>
              <a:off x="859" y="2693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46"/>
            <p:cNvSpPr>
              <a:spLocks noChangeArrowheads="1"/>
            </p:cNvSpPr>
            <p:nvPr/>
          </p:nvSpPr>
          <p:spPr bwMode="auto">
            <a:xfrm>
              <a:off x="859" y="2693"/>
              <a:ext cx="338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147"/>
            <p:cNvSpPr>
              <a:spLocks noChangeShapeType="1"/>
            </p:cNvSpPr>
            <p:nvPr/>
          </p:nvSpPr>
          <p:spPr bwMode="auto">
            <a:xfrm>
              <a:off x="859" y="2816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48"/>
            <p:cNvSpPr>
              <a:spLocks noChangeArrowheads="1"/>
            </p:cNvSpPr>
            <p:nvPr/>
          </p:nvSpPr>
          <p:spPr bwMode="auto">
            <a:xfrm>
              <a:off x="859" y="2816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149"/>
            <p:cNvSpPr>
              <a:spLocks noChangeShapeType="1"/>
            </p:cNvSpPr>
            <p:nvPr/>
          </p:nvSpPr>
          <p:spPr bwMode="auto">
            <a:xfrm>
              <a:off x="859" y="2939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0"/>
            <p:cNvSpPr>
              <a:spLocks noChangeArrowheads="1"/>
            </p:cNvSpPr>
            <p:nvPr/>
          </p:nvSpPr>
          <p:spPr bwMode="auto">
            <a:xfrm>
              <a:off x="859" y="2939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151"/>
            <p:cNvSpPr>
              <a:spLocks noChangeShapeType="1"/>
            </p:cNvSpPr>
            <p:nvPr/>
          </p:nvSpPr>
          <p:spPr bwMode="auto">
            <a:xfrm>
              <a:off x="859" y="3061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52"/>
            <p:cNvSpPr>
              <a:spLocks noChangeArrowheads="1"/>
            </p:cNvSpPr>
            <p:nvPr/>
          </p:nvSpPr>
          <p:spPr bwMode="auto">
            <a:xfrm>
              <a:off x="859" y="3061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153"/>
            <p:cNvSpPr>
              <a:spLocks noChangeShapeType="1"/>
            </p:cNvSpPr>
            <p:nvPr/>
          </p:nvSpPr>
          <p:spPr bwMode="auto">
            <a:xfrm>
              <a:off x="859" y="3184"/>
              <a:ext cx="338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4"/>
            <p:cNvSpPr>
              <a:spLocks noChangeArrowheads="1"/>
            </p:cNvSpPr>
            <p:nvPr/>
          </p:nvSpPr>
          <p:spPr bwMode="auto">
            <a:xfrm>
              <a:off x="859" y="3184"/>
              <a:ext cx="338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68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54" y="-33567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5364C"/>
                </a:solidFill>
                <a:latin typeface="Open Sans"/>
                <a:cs typeface="Open Sans"/>
              </a:rPr>
              <a:t>The struggle is real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61780" y="786978"/>
            <a:ext cx="2488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5364C"/>
                </a:solidFill>
              </a:rPr>
              <a:t>Demand is between </a:t>
            </a:r>
            <a:r>
              <a:rPr lang="en-US" sz="2000" b="1" dirty="0">
                <a:solidFill>
                  <a:srgbClr val="05364C"/>
                </a:solidFill>
              </a:rPr>
              <a:t>2.4 </a:t>
            </a:r>
            <a:r>
              <a:rPr lang="en-US" sz="2000" dirty="0">
                <a:solidFill>
                  <a:srgbClr val="05364C"/>
                </a:solidFill>
              </a:rPr>
              <a:t>and </a:t>
            </a:r>
            <a:r>
              <a:rPr lang="en-US" sz="2000" b="1" dirty="0">
                <a:solidFill>
                  <a:srgbClr val="05364C"/>
                </a:solidFill>
              </a:rPr>
              <a:t>20</a:t>
            </a:r>
            <a:r>
              <a:rPr lang="en-US" sz="2000" dirty="0">
                <a:solidFill>
                  <a:srgbClr val="05364C"/>
                </a:solidFill>
              </a:rPr>
              <a:t> times higher than the number of new graduates each year.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36" y="590550"/>
            <a:ext cx="5933844" cy="37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2924" y="0"/>
            <a:ext cx="9288549" cy="5161563"/>
          </a:xfrm>
          <a:prstGeom prst="rect">
            <a:avLst/>
          </a:prstGeom>
          <a:solidFill>
            <a:srgbClr val="0538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llustration [Converted]2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91" y="-206521"/>
            <a:ext cx="5857475" cy="585747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3354" y="18063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D59929"/>
                </a:solidFill>
                <a:latin typeface="Open Sans"/>
                <a:cs typeface="Open Sans"/>
              </a:rPr>
              <a:t>PERFECT STORM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3953" y="689445"/>
            <a:ext cx="2991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6B1A"/>
                </a:solidFill>
                <a:latin typeface="Open Sans"/>
                <a:cs typeface="Open Sans"/>
              </a:rPr>
              <a:t>1. Aging workforce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7619" y="3830842"/>
            <a:ext cx="2261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6B1A"/>
                </a:solidFill>
                <a:latin typeface="Open Sans"/>
                <a:cs typeface="Open Sans"/>
              </a:rPr>
              <a:t>2. Skills gap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57404" y="2102394"/>
            <a:ext cx="2646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ED6B1A"/>
                </a:solidFill>
                <a:latin typeface="Open Sans"/>
                <a:cs typeface="Open Sans"/>
              </a:rPr>
              <a:t>3. Unprepared</a:t>
            </a:r>
            <a:r>
              <a:rPr lang="en-US" sz="2000" b="1" baseline="0" dirty="0">
                <a:solidFill>
                  <a:srgbClr val="ED6B1A"/>
                </a:solidFill>
                <a:latin typeface="Open Sans"/>
                <a:cs typeface="Open Sans"/>
              </a:rPr>
              <a:t>   </a:t>
            </a:r>
            <a:br>
              <a:rPr lang="en-US" sz="2000" b="1" baseline="0" dirty="0">
                <a:solidFill>
                  <a:srgbClr val="ED6B1A"/>
                </a:solidFill>
                <a:latin typeface="Open Sans"/>
                <a:cs typeface="Open Sans"/>
              </a:rPr>
            </a:br>
            <a:r>
              <a:rPr lang="en-US" sz="2000" b="1" dirty="0">
                <a:solidFill>
                  <a:srgbClr val="ED6B1A"/>
                </a:solidFill>
                <a:latin typeface="Open Sans"/>
                <a:cs typeface="Open Sans"/>
              </a:rPr>
              <a:t> </a:t>
            </a:r>
            <a:r>
              <a:rPr lang="en-US" sz="2000" b="1" baseline="0" dirty="0">
                <a:solidFill>
                  <a:srgbClr val="ED6B1A"/>
                </a:solidFill>
                <a:latin typeface="Open Sans"/>
                <a:cs typeface="Open Sans"/>
              </a:rPr>
              <a:t>workforce </a:t>
            </a:r>
            <a:endParaRPr lang="en-US" sz="2000" b="1" dirty="0">
              <a:solidFill>
                <a:srgbClr val="ED6B1A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64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5729" y="753778"/>
            <a:ext cx="8827919" cy="4212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4754" y="-28819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5364C"/>
                </a:solidFill>
                <a:latin typeface="Open Sans"/>
                <a:cs typeface="Open Sans"/>
              </a:rPr>
              <a:t>THE PROGRAM </a:t>
            </a:r>
          </a:p>
        </p:txBody>
      </p:sp>
      <p:sp>
        <p:nvSpPr>
          <p:cNvPr id="4" name="Rectangle 3"/>
          <p:cNvSpPr/>
          <p:nvPr/>
        </p:nvSpPr>
        <p:spPr>
          <a:xfrm>
            <a:off x="2720575" y="989056"/>
            <a:ext cx="6121400" cy="749300"/>
          </a:xfrm>
          <a:prstGeom prst="rect">
            <a:avLst/>
          </a:prstGeom>
          <a:solidFill>
            <a:srgbClr val="FFD4B8"/>
          </a:solidFill>
          <a:ln w="28575" cmpd="sng">
            <a:solidFill>
              <a:srgbClr val="FF76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0575" y="2035320"/>
            <a:ext cx="6121400" cy="749300"/>
          </a:xfrm>
          <a:prstGeom prst="rect">
            <a:avLst/>
          </a:prstGeom>
          <a:solidFill>
            <a:srgbClr val="FFD4B8"/>
          </a:solidFill>
          <a:ln w="28575" cmpd="sng">
            <a:solidFill>
              <a:srgbClr val="FF76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20575" y="3014050"/>
            <a:ext cx="6121400" cy="749300"/>
          </a:xfrm>
          <a:prstGeom prst="rect">
            <a:avLst/>
          </a:prstGeom>
          <a:solidFill>
            <a:srgbClr val="FFD4B8"/>
          </a:solidFill>
          <a:ln w="28575" cmpd="sng">
            <a:solidFill>
              <a:srgbClr val="FF76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20575" y="3992780"/>
            <a:ext cx="6121400" cy="749300"/>
          </a:xfrm>
          <a:prstGeom prst="rect">
            <a:avLst/>
          </a:prstGeom>
          <a:solidFill>
            <a:srgbClr val="FFD4B8"/>
          </a:solidFill>
          <a:ln w="28575" cmpd="sng">
            <a:solidFill>
              <a:srgbClr val="FF76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81750" y="1130125"/>
            <a:ext cx="60071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rgbClr val="FF761E"/>
                </a:solidFill>
                <a:latin typeface="Open Sans"/>
                <a:cs typeface="Open Sans"/>
              </a:rPr>
              <a:t>MDE requires Educational Development Plans (EDPs)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84075" y="2080883"/>
            <a:ext cx="60579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rgbClr val="FF761E"/>
                </a:solidFill>
                <a:latin typeface="Open Sans"/>
                <a:cs typeface="Open Sans"/>
              </a:rPr>
              <a:t>Majority of Michigan schools use Career Cruising to create EDPs (one of several programs available)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7750" y="3055431"/>
            <a:ext cx="58674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rgbClr val="FF761E"/>
                </a:solidFill>
                <a:latin typeface="Open Sans"/>
                <a:cs typeface="Open Sans"/>
              </a:rPr>
              <a:t>Career Cruising Inspire is an enhancement to the basic EDP software that allows for student/employer interaction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60275" y="4044949"/>
            <a:ext cx="58039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solidFill>
                  <a:srgbClr val="FF761E"/>
                </a:solidFill>
                <a:latin typeface="Open Sans"/>
                <a:cs typeface="Open Sans"/>
              </a:rPr>
              <a:t>MI Bright Future is a collaboration to bring the enhancement to Michigan schools</a:t>
            </a:r>
          </a:p>
        </p:txBody>
      </p:sp>
      <p:pic>
        <p:nvPicPr>
          <p:cNvPr id="12" name="Picture 11" descr="logo_MDE-2bc9a88f5135a990239ee2ae4799633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8" y="1013106"/>
            <a:ext cx="1275082" cy="578887"/>
          </a:xfrm>
          <a:prstGeom prst="rect">
            <a:avLst/>
          </a:prstGeom>
        </p:spPr>
      </p:pic>
      <p:pic>
        <p:nvPicPr>
          <p:cNvPr id="2" name="Picture 1" descr="imgres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8" y="3179779"/>
            <a:ext cx="2056909" cy="511942"/>
          </a:xfrm>
          <a:prstGeom prst="rect">
            <a:avLst/>
          </a:prstGeom>
        </p:spPr>
      </p:pic>
      <p:pic>
        <p:nvPicPr>
          <p:cNvPr id="17" name="Picture 16" descr="miBrightFuture-color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3" y="4186238"/>
            <a:ext cx="1752367" cy="399611"/>
          </a:xfrm>
          <a:prstGeom prst="rect">
            <a:avLst/>
          </a:prstGeom>
        </p:spPr>
      </p:pic>
      <p:pic>
        <p:nvPicPr>
          <p:cNvPr id="19" name="Picture 18" descr="michigan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5" y="1737440"/>
            <a:ext cx="1101901" cy="1261823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4876705">
            <a:off x="1108195" y="2279328"/>
            <a:ext cx="853740" cy="616360"/>
          </a:xfrm>
          <a:prstGeom prst="triangle">
            <a:avLst/>
          </a:prstGeom>
          <a:solidFill>
            <a:srgbClr val="ED6B1A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76846" y="1901576"/>
            <a:ext cx="949690" cy="949690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ED6B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46143" y="1973364"/>
            <a:ext cx="1028243" cy="78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l"/>
            <a:r>
              <a:rPr lang="en-US" sz="3200" b="1" dirty="0">
                <a:solidFill>
                  <a:srgbClr val="05364C"/>
                </a:solidFill>
                <a:latin typeface="Open Sans"/>
                <a:cs typeface="Open Sans"/>
              </a:rPr>
              <a:t>68%</a:t>
            </a:r>
          </a:p>
        </p:txBody>
      </p:sp>
    </p:spTree>
    <p:extLst>
      <p:ext uri="{BB962C8B-B14F-4D97-AF65-F5344CB8AC3E}">
        <p14:creationId xmlns:p14="http://schemas.microsoft.com/office/powerpoint/2010/main" val="8167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6054" y="119663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l"/>
            <a:r>
              <a:rPr lang="en-US" sz="3200" dirty="0">
                <a:solidFill>
                  <a:srgbClr val="05364C"/>
                </a:solidFill>
                <a:latin typeface="Open Sans"/>
                <a:cs typeface="Open Sans"/>
              </a:rPr>
              <a:t>THE PROGRAM </a:t>
            </a:r>
          </a:p>
        </p:txBody>
      </p:sp>
      <p:pic>
        <p:nvPicPr>
          <p:cNvPr id="4" name="Picture 3" descr="WIN-miBrightFuture-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66750"/>
            <a:ext cx="7499454" cy="33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9400" y="203200"/>
            <a:ext cx="86360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2" name="Picture 2" descr="C:\Users\Sarah Sebaly\Dropbox (WIN)\MI Bright Future\Marketing &amp; Communications\Logo\miBrightFuture-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4" y="355599"/>
            <a:ext cx="2946166" cy="6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g-about-ma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8" t="-154" r="-1"/>
          <a:stretch/>
        </p:blipFill>
        <p:spPr>
          <a:xfrm>
            <a:off x="4495800" y="457199"/>
            <a:ext cx="4140200" cy="4067993"/>
          </a:xfrm>
          <a:prstGeom prst="rect">
            <a:avLst/>
          </a:prstGeom>
        </p:spPr>
      </p:pic>
      <p:pic>
        <p:nvPicPr>
          <p:cNvPr id="6" name="Picture 5" descr="icon-about-miss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4" y="1397000"/>
            <a:ext cx="355600" cy="355600"/>
          </a:xfrm>
          <a:prstGeom prst="rect">
            <a:avLst/>
          </a:prstGeom>
        </p:spPr>
      </p:pic>
      <p:pic>
        <p:nvPicPr>
          <p:cNvPr id="7" name="Picture 6" descr="icon-about-vis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4" y="2933700"/>
            <a:ext cx="355600" cy="35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384300"/>
            <a:ext cx="33401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6B1A"/>
                </a:solidFill>
                <a:latin typeface="Open Sans"/>
                <a:cs typeface="Open Sans"/>
              </a:rPr>
              <a:t>Our Mission</a:t>
            </a:r>
          </a:p>
          <a:p>
            <a:r>
              <a:rPr lang="en-US" sz="1300" dirty="0">
                <a:solidFill>
                  <a:srgbClr val="000000"/>
                </a:solidFill>
                <a:latin typeface="Open Sans"/>
                <a:cs typeface="Open Sans"/>
              </a:rPr>
              <a:t>To address the long-term workforce needs in Michigan, especially in high-demand occupations, by supporting the development of an informed, educated, skilled, and experienced talent pipeline. </a:t>
            </a:r>
          </a:p>
          <a:p>
            <a:endParaRPr lang="en-US" dirty="0">
              <a:solidFill>
                <a:srgbClr val="ED6B1A"/>
              </a:solidFill>
              <a:latin typeface="Open Sans"/>
              <a:cs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7900" y="2921000"/>
            <a:ext cx="31877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6B1A"/>
                </a:solidFill>
                <a:latin typeface="Open Sans"/>
                <a:cs typeface="Open Sans"/>
              </a:rPr>
              <a:t>Our Vision</a:t>
            </a:r>
          </a:p>
          <a:p>
            <a:r>
              <a:rPr lang="en-US" sz="1300" dirty="0">
                <a:solidFill>
                  <a:srgbClr val="000000"/>
                </a:solidFill>
                <a:latin typeface="Open Sans"/>
                <a:cs typeface="Open Sans"/>
              </a:rPr>
              <a:t>A robust engagement system between employers, schools, and young people, including their primary advisers and supporters, with a focus on career-related learning and experiences</a:t>
            </a:r>
          </a:p>
        </p:txBody>
      </p:sp>
    </p:spTree>
    <p:extLst>
      <p:ext uri="{BB962C8B-B14F-4D97-AF65-F5344CB8AC3E}">
        <p14:creationId xmlns:p14="http://schemas.microsoft.com/office/powerpoint/2010/main" val="38465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-homepage-slider-2.png"/>
          <p:cNvPicPr>
            <a:picLocks noChangeAspect="1"/>
          </p:cNvPicPr>
          <p:nvPr/>
        </p:nvPicPr>
        <p:blipFill>
          <a:blip r:embed="rId2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0" y="-110091"/>
            <a:ext cx="16366959" cy="51435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48288"/>
            <a:ext cx="5811046" cy="373478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baseline="0" dirty="0">
                <a:solidFill>
                  <a:srgbClr val="ED6B1A"/>
                </a:solidFill>
              </a:rPr>
              <a:t>The benefits are: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700" baseline="0" dirty="0"/>
              <a:t>Marketing opportunities to enhance corporate presence in local community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700" baseline="0" dirty="0"/>
              <a:t>Streamlined, efficient engagement with local schools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700" baseline="0" dirty="0"/>
              <a:t>Scalable engagement based on geography, age group, career interest, organization’s capacity to manage, etc. </a:t>
            </a:r>
          </a:p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700" dirty="0"/>
              <a:t>Ability to highlight in-demand careers to students and identify necessary skills/training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1454" y="119663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l"/>
            <a:r>
              <a:rPr lang="en-US" sz="3200" dirty="0">
                <a:solidFill>
                  <a:srgbClr val="05364C"/>
                </a:solidFill>
                <a:latin typeface="Open Sans"/>
                <a:cs typeface="Open Sans"/>
              </a:rPr>
              <a:t>MI BRIGHT FUTURE AND YOU…</a:t>
            </a:r>
          </a:p>
        </p:txBody>
      </p:sp>
      <p:pic>
        <p:nvPicPr>
          <p:cNvPr id="12" name="Picture 11" descr="miBrightFuture-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30" y="4626362"/>
            <a:ext cx="1795669" cy="4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5384D"/>
                </a:solidFill>
                <a:latin typeface="Open Sans"/>
              </a:rPr>
              <a:t>What does getting involved mean?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36" y="1123950"/>
            <a:ext cx="7667163" cy="3116286"/>
          </a:xfrm>
        </p:spPr>
      </p:pic>
    </p:spTree>
    <p:extLst>
      <p:ext uri="{BB962C8B-B14F-4D97-AF65-F5344CB8AC3E}">
        <p14:creationId xmlns:p14="http://schemas.microsoft.com/office/powerpoint/2010/main" val="23373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7813" y="1428750"/>
            <a:ext cx="6172005" cy="2271713"/>
          </a:xfrm>
        </p:spPr>
        <p:txBody>
          <a:bodyPr/>
          <a:lstStyle/>
          <a:p>
            <a:pPr marL="130969" lvl="1" indent="0">
              <a:buNone/>
            </a:pPr>
            <a:endParaRPr lang="en-US" sz="1500" dirty="0"/>
          </a:p>
          <a:p>
            <a:pPr marL="130969" lvl="1" indent="0">
              <a:buNone/>
            </a:pPr>
            <a:r>
              <a:rPr lang="en-US" sz="1500" dirty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1" y="128658"/>
            <a:ext cx="7257856" cy="76669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800" b="1" dirty="0" smtClean="0"/>
              <a:t>STEM </a:t>
            </a:r>
            <a:r>
              <a:rPr lang="en-US" sz="2800" b="1" dirty="0"/>
              <a:t>Impact Initiative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838201" y="819150"/>
            <a:ext cx="6811230" cy="4090607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Local:  GLBRA STEM Initiative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Lori </a:t>
            </a:r>
            <a:r>
              <a:rPr lang="en-US" b="1" dirty="0" err="1" smtClean="0">
                <a:solidFill>
                  <a:schemeClr val="accent1"/>
                </a:solidFill>
              </a:rPr>
              <a:t>Flippin</a:t>
            </a:r>
            <a:endParaRPr lang="en-US" b="1" dirty="0" smtClean="0">
              <a:solidFill>
                <a:schemeClr val="accent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STEM Initiative Leader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(989)695-6100</a:t>
            </a:r>
          </a:p>
          <a:p>
            <a:r>
              <a:rPr lang="en-US" sz="1400" dirty="0" smtClean="0">
                <a:solidFill>
                  <a:schemeClr val="tx1"/>
                </a:solidFill>
                <a:hlinkClick r:id="rId2"/>
              </a:rPr>
              <a:t>lflippin@greatlakesbay.org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  <a:hlinkClick r:id="rId3"/>
              </a:rPr>
              <a:t>www.stempipeline.com</a:t>
            </a:r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State:  MI STEM Advisory Council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National:  Great </a:t>
            </a:r>
            <a:r>
              <a:rPr lang="en-US" b="1" dirty="0">
                <a:solidFill>
                  <a:schemeClr val="accent1"/>
                </a:solidFill>
              </a:rPr>
              <a:t>Lakes Bay STEM Ecosystem – National STEM Funders Network</a:t>
            </a:r>
          </a:p>
          <a:p>
            <a:pPr lvl="2"/>
            <a:r>
              <a:rPr lang="en-US" dirty="0"/>
              <a:t>53 groups around the country (1 in Canada)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75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3351"/>
            <a:ext cx="7886700" cy="533399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5384D"/>
                </a:solidFill>
                <a:latin typeface="Open Sans"/>
              </a:rPr>
              <a:t>What does getting involved mean?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66750"/>
            <a:ext cx="6318952" cy="3733800"/>
          </a:xfrm>
        </p:spPr>
      </p:pic>
    </p:spTree>
    <p:extLst>
      <p:ext uri="{BB962C8B-B14F-4D97-AF65-F5344CB8AC3E}">
        <p14:creationId xmlns:p14="http://schemas.microsoft.com/office/powerpoint/2010/main" val="31097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I get my business involved?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Contact an Employer Talent Pipeline Lead to explore options and develop </a:t>
            </a:r>
            <a:r>
              <a:rPr lang="en-US" dirty="0"/>
              <a:t>a </a:t>
            </a:r>
            <a:r>
              <a:rPr lang="en-US" dirty="0" smtClean="0"/>
              <a:t>plan, </a:t>
            </a:r>
            <a:r>
              <a:rPr lang="en-US" dirty="0" smtClean="0">
                <a:hlinkClick r:id="rId2"/>
              </a:rPr>
              <a:t>daniellehall@delta.edu</a:t>
            </a:r>
            <a:endParaRPr lang="en-US" dirty="0" smtClean="0"/>
          </a:p>
          <a:p>
            <a:r>
              <a:rPr lang="en-US" dirty="0" smtClean="0"/>
              <a:t>Refer to the Employer Toolkit for Assistance</a:t>
            </a:r>
          </a:p>
          <a:p>
            <a:r>
              <a:rPr lang="en-US" dirty="0" smtClean="0"/>
              <a:t>Commit to some level of engagement – You Choose!</a:t>
            </a:r>
          </a:p>
          <a:p>
            <a:r>
              <a:rPr lang="en-US" dirty="0" smtClean="0"/>
              <a:t>Register with MI Bright Future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7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Visit </a:t>
            </a:r>
            <a:r>
              <a:rPr lang="en-US" b="1" u="sng" dirty="0">
                <a:hlinkClick r:id="rId2"/>
              </a:rPr>
              <a:t>mibrightfuture.org</a:t>
            </a:r>
            <a:endParaRPr lang="en-US" b="1" dirty="0"/>
          </a:p>
          <a:p>
            <a:r>
              <a:rPr lang="en-US" b="1" dirty="0"/>
              <a:t>Under the Employers heading, click </a:t>
            </a:r>
            <a:r>
              <a:rPr lang="en-US" b="1" u="sng" dirty="0">
                <a:hlinkClick r:id="rId3"/>
              </a:rPr>
              <a:t>Register</a:t>
            </a:r>
            <a:endParaRPr lang="en-US" b="1" dirty="0"/>
          </a:p>
          <a:p>
            <a:r>
              <a:rPr lang="en-US" b="1" dirty="0"/>
              <a:t>Complete the MI Bright Future Registration Form– Be prepared with the items listed above!</a:t>
            </a:r>
          </a:p>
          <a:p>
            <a:r>
              <a:rPr lang="en-US" b="1" dirty="0"/>
              <a:t>Add any additional employees that you would like by using this </a:t>
            </a:r>
            <a:r>
              <a:rPr lang="en-US" b="1" u="sng" dirty="0">
                <a:hlinkClick r:id="rId4"/>
              </a:rPr>
              <a:t>form</a:t>
            </a:r>
            <a:endParaRPr lang="en-US" b="1" dirty="0"/>
          </a:p>
          <a:p>
            <a:r>
              <a:rPr lang="en-US" b="1" dirty="0"/>
              <a:t>Approve your profile when contacted by the MI Bright Future team</a:t>
            </a:r>
          </a:p>
          <a:p>
            <a:r>
              <a:rPr lang="en-US" b="1" dirty="0"/>
              <a:t>Find your future workforce</a:t>
            </a:r>
            <a:r>
              <a:rPr lang="en-US" b="1" dirty="0" smtClean="0"/>
              <a:t>!</a:t>
            </a:r>
          </a:p>
          <a:p>
            <a:pPr marL="0" indent="0">
              <a:buNone/>
            </a:pPr>
            <a:r>
              <a:rPr lang="en-US" b="1" dirty="0" smtClean="0"/>
              <a:t>Contact Stacie if you have questions at squast@greatlakesbay.org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you will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Company address and phone</a:t>
            </a:r>
          </a:p>
          <a:p>
            <a:r>
              <a:rPr lang="en-US" dirty="0"/>
              <a:t>Company logo (.gif or .jpg format)</a:t>
            </a:r>
          </a:p>
          <a:p>
            <a:r>
              <a:rPr lang="en-US" dirty="0"/>
              <a:t>Company Website URL</a:t>
            </a:r>
          </a:p>
          <a:p>
            <a:r>
              <a:rPr lang="en-US" dirty="0"/>
              <a:t>Description of your company in student-friendly language (max 700 characters)</a:t>
            </a:r>
          </a:p>
          <a:p>
            <a:r>
              <a:rPr lang="en-US" dirty="0"/>
              <a:t>Year founded</a:t>
            </a:r>
          </a:p>
          <a:p>
            <a:r>
              <a:rPr lang="en-US" dirty="0"/>
              <a:t>Number of employees (approximate)</a:t>
            </a:r>
          </a:p>
          <a:p>
            <a:r>
              <a:rPr lang="en-US" dirty="0"/>
              <a:t>Primary industry</a:t>
            </a:r>
          </a:p>
          <a:p>
            <a:r>
              <a:rPr lang="en-US" dirty="0"/>
              <a:t>A list of the careers that your company hires that you would like students to know about</a:t>
            </a:r>
          </a:p>
          <a:p>
            <a:r>
              <a:rPr lang="en-US" dirty="0"/>
              <a:t>HR or career-page web link (if applicable)</a:t>
            </a:r>
          </a:p>
          <a:p>
            <a:r>
              <a:rPr lang="en-US" dirty="0"/>
              <a:t>Qualities you look for in employees and advice to future employees (700 character max)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6851" y="1352550"/>
            <a:ext cx="6172005" cy="34337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350" dirty="0" smtClean="0">
                <a:hlinkClick r:id="rId2"/>
              </a:rPr>
              <a:t>www.stempipeline.com</a:t>
            </a:r>
            <a:r>
              <a:rPr lang="en-US" sz="1350" dirty="0" smtClean="0"/>
              <a:t> - Job postings, news and other resources</a:t>
            </a:r>
            <a:endParaRPr lang="en-US" sz="1350" dirty="0"/>
          </a:p>
          <a:p>
            <a:pPr>
              <a:lnSpc>
                <a:spcPct val="150000"/>
              </a:lnSpc>
            </a:pPr>
            <a:r>
              <a:rPr lang="en-US" sz="1350" dirty="0"/>
              <a:t>Nursing and welding skills studies </a:t>
            </a:r>
            <a:r>
              <a:rPr lang="en-US" sz="1350" dirty="0" smtClean="0"/>
              <a:t>completed</a:t>
            </a:r>
          </a:p>
          <a:p>
            <a:pPr>
              <a:lnSpc>
                <a:spcPct val="150000"/>
              </a:lnSpc>
            </a:pPr>
            <a:r>
              <a:rPr lang="en-US" sz="1350" dirty="0" smtClean="0"/>
              <a:t>Grant assistance</a:t>
            </a:r>
          </a:p>
          <a:p>
            <a:pPr marL="0" indent="0">
              <a:buNone/>
            </a:pPr>
            <a:r>
              <a:rPr lang="en-US" sz="1400" dirty="0" smtClean="0"/>
              <a:t>Going Pro State Campaign - Professional </a:t>
            </a:r>
            <a:r>
              <a:rPr lang="en-US" sz="1400" dirty="0"/>
              <a:t>Trades vs Skilled Trades</a:t>
            </a:r>
          </a:p>
          <a:p>
            <a:pPr marL="0" indent="0">
              <a:buNone/>
            </a:pPr>
            <a:r>
              <a:rPr lang="en-US" sz="1400" dirty="0"/>
              <a:t>Career Ready vs College Ready</a:t>
            </a:r>
          </a:p>
          <a:p>
            <a:r>
              <a:rPr lang="en-US" sz="1400" dirty="0">
                <a:hlinkClick r:id="rId3"/>
              </a:rPr>
              <a:t>https://www.mitalent.org/skilled-trades?utm_source=redirects&amp;utm_medium=going-pro&amp;utm_campaign=skill_trades</a:t>
            </a:r>
            <a:endParaRPr lang="en-US" sz="1400" dirty="0"/>
          </a:p>
          <a:p>
            <a:pPr>
              <a:lnSpc>
                <a:spcPct val="150000"/>
              </a:lnSpc>
            </a:pPr>
            <a:endParaRPr lang="en-US" sz="1350" dirty="0" smtClean="0"/>
          </a:p>
          <a:p>
            <a:pPr>
              <a:lnSpc>
                <a:spcPct val="150000"/>
              </a:lnSpc>
            </a:pPr>
            <a:endParaRPr lang="en-US" sz="13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Other Regional and State-Wide Actions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914401" y="971550"/>
            <a:ext cx="6751888" cy="457200"/>
          </a:xfrm>
        </p:spPr>
        <p:txBody>
          <a:bodyPr/>
          <a:lstStyle/>
          <a:p>
            <a:r>
              <a:rPr lang="en-US" b="1" dirty="0" smtClean="0"/>
              <a:t>Working Together to Improve the GLBR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36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100" dirty="0">
                <a:latin typeface="Chicago" panose="020B0806080604040204" pitchFamily="34" charset="0"/>
              </a:rPr>
              <a:t>Ultimately, the challenges of the 21st century can't be met without collective action. Agreement will almost never be easy, and results won't always come quickly.  </a:t>
            </a:r>
            <a:endParaRPr lang="en-US" sz="21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Collective Action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/>
            <a:r>
              <a:rPr lang="en-US" b="1" dirty="0" smtClean="0"/>
              <a:t>Making a Difference for the Great Lakes </a:t>
            </a:r>
            <a:r>
              <a:rPr lang="en-US" b="1" dirty="0"/>
              <a:t>B</a:t>
            </a:r>
            <a:r>
              <a:rPr lang="en-US" b="1" dirty="0" smtClean="0"/>
              <a:t>ay Region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58" y="2266950"/>
            <a:ext cx="2181225" cy="181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3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192" y="1193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1143000" y="819150"/>
            <a:ext cx="6678104" cy="3175028"/>
            <a:chOff x="0" y="1187293"/>
            <a:chExt cx="8904139" cy="4563068"/>
          </a:xfrm>
        </p:grpSpPr>
        <p:sp>
          <p:nvSpPr>
            <p:cNvPr id="63" name="Pentagon 62"/>
            <p:cNvSpPr/>
            <p:nvPr/>
          </p:nvSpPr>
          <p:spPr>
            <a:xfrm rot="5400000">
              <a:off x="1770447" y="719212"/>
              <a:ext cx="1709664" cy="26458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0" y="2581528"/>
              <a:ext cx="7772141" cy="17706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5" name="Pentagon 64"/>
            <p:cNvSpPr/>
            <p:nvPr/>
          </p:nvSpPr>
          <p:spPr>
            <a:xfrm rot="16200000" flipV="1">
              <a:off x="1770447" y="3572616"/>
              <a:ext cx="1709664" cy="26458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6" name="Pentagon 65"/>
            <p:cNvSpPr/>
            <p:nvPr/>
          </p:nvSpPr>
          <p:spPr>
            <a:xfrm>
              <a:off x="3451217" y="2592890"/>
              <a:ext cx="1725608" cy="1759488"/>
            </a:xfrm>
            <a:prstGeom prst="homePlate">
              <a:avLst>
                <a:gd name="adj" fmla="val 40513"/>
              </a:avLst>
            </a:prstGeom>
            <a:solidFill>
              <a:srgbClr val="7F0D26">
                <a:alpha val="76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7" name="Pentagon 66"/>
            <p:cNvSpPr/>
            <p:nvPr/>
          </p:nvSpPr>
          <p:spPr>
            <a:xfrm>
              <a:off x="2719558" y="2592890"/>
              <a:ext cx="1725608" cy="1759488"/>
            </a:xfrm>
            <a:prstGeom prst="homePlate">
              <a:avLst>
                <a:gd name="adj" fmla="val 40513"/>
              </a:avLst>
            </a:prstGeom>
            <a:solidFill>
              <a:srgbClr val="7F0D2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8" name="Pentagon 67"/>
            <p:cNvSpPr/>
            <p:nvPr/>
          </p:nvSpPr>
          <p:spPr>
            <a:xfrm>
              <a:off x="1932680" y="2592890"/>
              <a:ext cx="1725608" cy="1759488"/>
            </a:xfrm>
            <a:prstGeom prst="homePlate">
              <a:avLst>
                <a:gd name="adj" fmla="val 40513"/>
              </a:avLst>
            </a:prstGeom>
            <a:solidFill>
              <a:srgbClr val="7F0D2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9" name="Pentagon 68"/>
            <p:cNvSpPr/>
            <p:nvPr/>
          </p:nvSpPr>
          <p:spPr>
            <a:xfrm>
              <a:off x="2360633" y="2989171"/>
              <a:ext cx="2305412" cy="966926"/>
            </a:xfrm>
            <a:prstGeom prst="homePlate">
              <a:avLst>
                <a:gd name="adj" fmla="val 40513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0" y="2373218"/>
              <a:ext cx="7772141" cy="2038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0" y="4352378"/>
              <a:ext cx="7772141" cy="2080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16200000">
              <a:off x="2461310" y="2035093"/>
              <a:ext cx="350840" cy="800680"/>
            </a:xfrm>
            <a:prstGeom prst="rect">
              <a:avLst/>
            </a:prstGeom>
            <a:solidFill>
              <a:srgbClr val="7F0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 rot="16200000">
              <a:off x="2422738" y="4134328"/>
              <a:ext cx="427984" cy="800680"/>
            </a:xfrm>
            <a:prstGeom prst="rect">
              <a:avLst/>
            </a:prstGeom>
            <a:solidFill>
              <a:srgbClr val="7F0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4" name="Right Arrow 73"/>
            <p:cNvSpPr/>
            <p:nvPr/>
          </p:nvSpPr>
          <p:spPr>
            <a:xfrm>
              <a:off x="3064681" y="2767253"/>
              <a:ext cx="993950" cy="681604"/>
            </a:xfrm>
            <a:prstGeom prst="rightArrow">
              <a:avLst>
                <a:gd name="adj1" fmla="val 73256"/>
                <a:gd name="adj2" fmla="val 40698"/>
              </a:avLst>
            </a:prstGeom>
            <a:gradFill flip="none" rotWithShape="1">
              <a:gsLst>
                <a:gs pos="0">
                  <a:srgbClr val="66AA44"/>
                </a:gs>
                <a:gs pos="100000">
                  <a:srgbClr val="66AA44">
                    <a:alpha val="10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5" name="Right Arrow 74"/>
            <p:cNvSpPr/>
            <p:nvPr/>
          </p:nvSpPr>
          <p:spPr>
            <a:xfrm>
              <a:off x="3064681" y="3480559"/>
              <a:ext cx="993950" cy="681604"/>
            </a:xfrm>
            <a:prstGeom prst="rightArrow">
              <a:avLst>
                <a:gd name="adj1" fmla="val 73256"/>
                <a:gd name="adj2" fmla="val 40698"/>
              </a:avLst>
            </a:prstGeom>
            <a:gradFill flip="none" rotWithShape="1">
              <a:gsLst>
                <a:gs pos="0">
                  <a:srgbClr val="6688BB"/>
                </a:gs>
                <a:gs pos="100000">
                  <a:srgbClr val="6688BB">
                    <a:alpha val="10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6" name="Hexagon 75"/>
            <p:cNvSpPr/>
            <p:nvPr/>
          </p:nvSpPr>
          <p:spPr>
            <a:xfrm>
              <a:off x="4746203" y="1687091"/>
              <a:ext cx="4157936" cy="3584428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7" name="Hexagon 76"/>
            <p:cNvSpPr/>
            <p:nvPr/>
          </p:nvSpPr>
          <p:spPr>
            <a:xfrm>
              <a:off x="4983670" y="1891804"/>
              <a:ext cx="3683002" cy="317500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pic>
          <p:nvPicPr>
            <p:cNvPr id="78" name="Picture 77" descr="WORKFORC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562" y="2002088"/>
              <a:ext cx="3827888" cy="3111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9" name="Pentagon 78"/>
            <p:cNvSpPr/>
            <p:nvPr/>
          </p:nvSpPr>
          <p:spPr>
            <a:xfrm>
              <a:off x="248488" y="2592890"/>
              <a:ext cx="2609120" cy="1759488"/>
            </a:xfrm>
            <a:prstGeom prst="homePlate">
              <a:avLst>
                <a:gd name="adj" fmla="val 40513"/>
              </a:avLst>
            </a:prstGeom>
            <a:solidFill>
              <a:srgbClr val="7F0D2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23885" y="3877533"/>
              <a:ext cx="1607273" cy="459874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Sustained by</a:t>
              </a:r>
            </a:p>
            <a:p>
              <a:pPr algn="ctr"/>
              <a:r>
                <a:rPr lang="en-US" sz="900" b="1" dirty="0">
                  <a:solidFill>
                    <a:prstClr val="white"/>
                  </a:solidFill>
                </a:rPr>
                <a:t> Culture of STEM</a:t>
              </a:r>
            </a:p>
          </p:txBody>
        </p:sp>
        <p:sp>
          <p:nvSpPr>
            <p:cNvPr id="81" name="Pentagon 80"/>
            <p:cNvSpPr/>
            <p:nvPr/>
          </p:nvSpPr>
          <p:spPr>
            <a:xfrm>
              <a:off x="0" y="2159642"/>
              <a:ext cx="1489042" cy="2645826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2" name="Pentagon 81"/>
            <p:cNvSpPr/>
            <p:nvPr/>
          </p:nvSpPr>
          <p:spPr>
            <a:xfrm>
              <a:off x="16329" y="2344864"/>
              <a:ext cx="1280558" cy="2275382"/>
            </a:xfrm>
            <a:prstGeom prst="homePlate">
              <a:avLst/>
            </a:prstGeom>
            <a:solidFill>
              <a:srgbClr val="77888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3" name="Right Arrow 82"/>
            <p:cNvSpPr/>
            <p:nvPr/>
          </p:nvSpPr>
          <p:spPr>
            <a:xfrm>
              <a:off x="1891266" y="3054621"/>
              <a:ext cx="1780829" cy="824265"/>
            </a:xfrm>
            <a:prstGeom prst="rightArrow">
              <a:avLst>
                <a:gd name="adj1" fmla="val 65625"/>
                <a:gd name="adj2" fmla="val 43301"/>
              </a:avLst>
            </a:prstGeom>
            <a:solidFill>
              <a:srgbClr val="778888">
                <a:alpha val="5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4" name="Pentagon 83"/>
            <p:cNvSpPr/>
            <p:nvPr/>
          </p:nvSpPr>
          <p:spPr>
            <a:xfrm rot="5400000">
              <a:off x="1890134" y="803496"/>
              <a:ext cx="1470291" cy="2275382"/>
            </a:xfrm>
            <a:prstGeom prst="homePlate">
              <a:avLst/>
            </a:prstGeom>
            <a:solidFill>
              <a:srgbClr val="66AA4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681920" y="1275339"/>
              <a:ext cx="1929516" cy="725271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pPr algn="ctr" fontAlgn="base">
                <a:spcAft>
                  <a:spcPts val="225"/>
                </a:spcAft>
                <a:defRPr/>
              </a:pPr>
              <a:r>
                <a:rPr lang="en-US" sz="825" b="1" kern="0" dirty="0">
                  <a:solidFill>
                    <a:prstClr val="white"/>
                  </a:solidFill>
                  <a:cs typeface="Arial" pitchFamily="34" charset="0"/>
                </a:rPr>
                <a:t>Powered by </a:t>
              </a:r>
              <a:r>
                <a:rPr lang="en-US" sz="900" b="1" kern="0" dirty="0">
                  <a:solidFill>
                    <a:prstClr val="white"/>
                  </a:solidFill>
                  <a:cs typeface="Arial" pitchFamily="34" charset="0"/>
                </a:rPr>
                <a:t/>
              </a:r>
              <a:br>
                <a:rPr lang="en-US" sz="900" b="1" kern="0" dirty="0">
                  <a:solidFill>
                    <a:prstClr val="white"/>
                  </a:solidFill>
                  <a:cs typeface="Arial" pitchFamily="34" charset="0"/>
                </a:rPr>
              </a:br>
              <a:r>
                <a:rPr lang="en-US" sz="1050" b="1" kern="0" dirty="0">
                  <a:solidFill>
                    <a:prstClr val="white"/>
                  </a:solidFill>
                  <a:cs typeface="Arial" pitchFamily="34" charset="0"/>
                </a:rPr>
                <a:t>Career &amp; College</a:t>
              </a:r>
              <a:br>
                <a:rPr lang="en-US" sz="1050" b="1" kern="0" dirty="0">
                  <a:solidFill>
                    <a:prstClr val="white"/>
                  </a:solidFill>
                  <a:cs typeface="Arial" pitchFamily="34" charset="0"/>
                </a:rPr>
              </a:br>
              <a:r>
                <a:rPr lang="en-US" sz="1050" b="1" kern="0" dirty="0">
                  <a:solidFill>
                    <a:prstClr val="white"/>
                  </a:solidFill>
                  <a:cs typeface="Arial" pitchFamily="34" charset="0"/>
                </a:rPr>
                <a:t>Ready Students</a:t>
              </a:r>
            </a:p>
          </p:txBody>
        </p:sp>
        <p:sp>
          <p:nvSpPr>
            <p:cNvPr id="86" name="Bent Arrow 85"/>
            <p:cNvSpPr/>
            <p:nvPr/>
          </p:nvSpPr>
          <p:spPr>
            <a:xfrm flipV="1">
              <a:off x="2389161" y="2513633"/>
              <a:ext cx="1006837" cy="935223"/>
            </a:xfrm>
            <a:prstGeom prst="bentArrow">
              <a:avLst>
                <a:gd name="adj1" fmla="val 52754"/>
                <a:gd name="adj2" fmla="val 37042"/>
                <a:gd name="adj3" fmla="val 29545"/>
                <a:gd name="adj4" fmla="val 45673"/>
              </a:avLst>
            </a:prstGeom>
            <a:solidFill>
              <a:srgbClr val="66AA4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87" name="Pentagon 86"/>
            <p:cNvSpPr/>
            <p:nvPr/>
          </p:nvSpPr>
          <p:spPr>
            <a:xfrm rot="16200000" flipV="1">
              <a:off x="1890133" y="3858777"/>
              <a:ext cx="1470293" cy="2275382"/>
            </a:xfrm>
            <a:prstGeom prst="homePlate">
              <a:avLst/>
            </a:prstGeom>
            <a:solidFill>
              <a:srgbClr val="6688B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52237" y="4720169"/>
              <a:ext cx="2161272" cy="974081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pPr algn="ctr" fontAlgn="base">
                <a:spcAft>
                  <a:spcPts val="225"/>
                </a:spcAft>
                <a:defRPr/>
              </a:pPr>
              <a:r>
                <a:rPr lang="en-US" sz="900" b="1" kern="0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825" b="1" kern="0" dirty="0">
                  <a:solidFill>
                    <a:prstClr val="white"/>
                  </a:solidFill>
                  <a:cs typeface="Arial" pitchFamily="34" charset="0"/>
                </a:rPr>
                <a:t>Focused on </a:t>
              </a:r>
              <a:br>
                <a:rPr lang="en-US" sz="825" b="1" kern="0" dirty="0">
                  <a:solidFill>
                    <a:prstClr val="white"/>
                  </a:solidFill>
                  <a:cs typeface="Arial" pitchFamily="34" charset="0"/>
                </a:rPr>
              </a:br>
              <a:r>
                <a:rPr lang="en-US" sz="1050" b="1" kern="0" dirty="0">
                  <a:solidFill>
                    <a:prstClr val="white"/>
                  </a:solidFill>
                  <a:cs typeface="Arial" pitchFamily="34" charset="0"/>
                </a:rPr>
                <a:t>Strengthening </a:t>
              </a:r>
              <a:br>
                <a:rPr lang="en-US" sz="1050" b="1" kern="0" dirty="0">
                  <a:solidFill>
                    <a:prstClr val="white"/>
                  </a:solidFill>
                  <a:cs typeface="Arial" pitchFamily="34" charset="0"/>
                </a:rPr>
              </a:br>
              <a:r>
                <a:rPr lang="en-US" sz="1050" b="1" kern="0" dirty="0">
                  <a:solidFill>
                    <a:prstClr val="white"/>
                  </a:solidFill>
                  <a:cs typeface="Arial" pitchFamily="34" charset="0"/>
                </a:rPr>
                <a:t>Technical Skills Needed in the Economy</a:t>
              </a:r>
            </a:p>
          </p:txBody>
        </p:sp>
        <p:sp>
          <p:nvSpPr>
            <p:cNvPr id="89" name="Bent Arrow 88"/>
            <p:cNvSpPr/>
            <p:nvPr/>
          </p:nvSpPr>
          <p:spPr>
            <a:xfrm>
              <a:off x="2389161" y="3472947"/>
              <a:ext cx="1006837" cy="958689"/>
            </a:xfrm>
            <a:prstGeom prst="bentArrow">
              <a:avLst>
                <a:gd name="adj1" fmla="val 52754"/>
                <a:gd name="adj2" fmla="val 37042"/>
                <a:gd name="adj3" fmla="val 29545"/>
                <a:gd name="adj4" fmla="val 45673"/>
              </a:avLst>
            </a:prstGeom>
            <a:solidFill>
              <a:srgbClr val="6688BB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90" name="Right Arrow 89"/>
            <p:cNvSpPr/>
            <p:nvPr/>
          </p:nvSpPr>
          <p:spPr>
            <a:xfrm>
              <a:off x="1118194" y="3054621"/>
              <a:ext cx="1615170" cy="824265"/>
            </a:xfrm>
            <a:prstGeom prst="rightArrow">
              <a:avLst>
                <a:gd name="adj1" fmla="val 65625"/>
                <a:gd name="adj2" fmla="val 50000"/>
              </a:avLst>
            </a:prstGeom>
            <a:solidFill>
              <a:srgbClr val="778888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93268" y="3161635"/>
              <a:ext cx="2084533" cy="493048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pPr fontAlgn="base">
                <a:spcAft>
                  <a:spcPts val="225"/>
                </a:spcAft>
                <a:defRPr/>
              </a:pPr>
              <a:r>
                <a:rPr lang="en-US" sz="825" b="1" kern="0" dirty="0">
                  <a:solidFill>
                    <a:prstClr val="white"/>
                  </a:solidFill>
                  <a:cs typeface="Arial" pitchFamily="34" charset="0"/>
                </a:rPr>
                <a:t>Driven by </a:t>
              </a:r>
              <a:br>
                <a:rPr lang="en-US" sz="825" b="1" kern="0" dirty="0">
                  <a:solidFill>
                    <a:prstClr val="white"/>
                  </a:solidFill>
                  <a:cs typeface="Arial" pitchFamily="34" charset="0"/>
                </a:rPr>
              </a:br>
              <a:r>
                <a:rPr lang="en-US" sz="1050" b="1" kern="0" dirty="0">
                  <a:solidFill>
                    <a:prstClr val="white"/>
                  </a:solidFill>
                  <a:cs typeface="Arial" pitchFamily="34" charset="0"/>
                </a:rPr>
                <a:t>Employer Demand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2012418" y="334301"/>
            <a:ext cx="5129209" cy="285360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Requirements for an Effective STEM Talent Pipeline</a:t>
            </a:r>
          </a:p>
        </p:txBody>
      </p:sp>
    </p:spTree>
    <p:extLst>
      <p:ext uri="{BB962C8B-B14F-4D97-AF65-F5344CB8AC3E}">
        <p14:creationId xmlns:p14="http://schemas.microsoft.com/office/powerpoint/2010/main" val="37474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entagon 40"/>
          <p:cNvSpPr/>
          <p:nvPr/>
        </p:nvSpPr>
        <p:spPr bwMode="gray">
          <a:xfrm>
            <a:off x="1386700" y="2516909"/>
            <a:ext cx="2792788" cy="751840"/>
          </a:xfrm>
          <a:prstGeom prst="homePlate">
            <a:avLst/>
          </a:prstGeom>
          <a:solidFill>
            <a:srgbClr val="6688BB"/>
          </a:solidFill>
          <a:ln w="63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54000" tIns="54000" rIns="1303020" bIns="5400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225"/>
              </a:spcAft>
            </a:pPr>
            <a:endParaRPr lang="en-US" sz="788" i="1" kern="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5" name="Pentagon 24"/>
          <p:cNvSpPr/>
          <p:nvPr/>
        </p:nvSpPr>
        <p:spPr bwMode="gray">
          <a:xfrm>
            <a:off x="1386700" y="1654249"/>
            <a:ext cx="2774232" cy="833990"/>
          </a:xfrm>
          <a:prstGeom prst="homePlate">
            <a:avLst/>
          </a:prstGeom>
          <a:solidFill>
            <a:srgbClr val="66AA44"/>
          </a:solidFill>
          <a:ln w="63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54000" tIns="54000" rIns="1303020" bIns="5400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225"/>
              </a:spcAft>
            </a:pPr>
            <a:endParaRPr lang="en-US" sz="788" i="1" kern="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1427974" y="4159127"/>
            <a:ext cx="3022778" cy="986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54000" tIns="54000" rIns="54000" bIns="540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685800" fontAlgn="base">
              <a:spcAft>
                <a:spcPts val="225"/>
              </a:spcAft>
            </a:pPr>
            <a:endParaRPr lang="en-US"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AutoShape 13"/>
          <p:cNvSpPr>
            <a:spLocks noChangeArrowheads="1"/>
          </p:cNvSpPr>
          <p:nvPr/>
        </p:nvSpPr>
        <p:spPr bwMode="auto">
          <a:xfrm>
            <a:off x="4343401" y="835397"/>
            <a:ext cx="3325994" cy="751839"/>
          </a:xfrm>
          <a:prstGeom prst="round2DiagRect">
            <a:avLst/>
          </a:prstGeom>
          <a:solidFill>
            <a:srgbClr val="778888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/>
            <a:r>
              <a:rPr lang="en-US" sz="750" b="1" dirty="0">
                <a:solidFill>
                  <a:prstClr val="white"/>
                </a:solidFill>
              </a:rPr>
              <a:t>1.1 </a:t>
            </a:r>
            <a:r>
              <a:rPr lang="en-US" sz="750" b="1" dirty="0">
                <a:solidFill>
                  <a:schemeClr val="bg1"/>
                </a:solidFill>
              </a:rPr>
              <a:t>Specify technical &amp; workplace skills and competencies for high-demand STEM positions and communicate needs directly to skills providers</a:t>
            </a:r>
          </a:p>
          <a:p>
            <a:pPr marL="171450" indent="-171450"/>
            <a:endParaRPr lang="en-US" sz="375" b="1" dirty="0"/>
          </a:p>
          <a:p>
            <a:pPr marL="171450" indent="-171450"/>
            <a:r>
              <a:rPr lang="en-US" sz="750" b="1" dirty="0">
                <a:solidFill>
                  <a:prstClr val="white"/>
                </a:solidFill>
              </a:rPr>
              <a:t>1.2  </a:t>
            </a:r>
            <a:r>
              <a:rPr lang="en-US" sz="750" b="1" dirty="0">
                <a:solidFill>
                  <a:schemeClr val="bg1"/>
                </a:solidFill>
              </a:rPr>
              <a:t>Forecast near term demand  and aggregate STEM workforce requirements</a:t>
            </a:r>
          </a:p>
        </p:txBody>
      </p:sp>
      <p:graphicFrame>
        <p:nvGraphicFramePr>
          <p:cNvPr id="37" name="Object 3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3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192" y="1193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1" y="128658"/>
            <a:ext cx="8229340" cy="614576"/>
          </a:xfrm>
        </p:spPr>
        <p:txBody>
          <a:bodyPr/>
          <a:lstStyle/>
          <a:p>
            <a:r>
              <a:rPr lang="en-US" sz="2800" dirty="0" smtClean="0"/>
              <a:t>Requirements to Recommendations</a:t>
            </a:r>
            <a:endParaRPr lang="en-US" sz="2800" dirty="0"/>
          </a:p>
        </p:txBody>
      </p:sp>
      <p:sp>
        <p:nvSpPr>
          <p:cNvPr id="23" name="Pentagon 22"/>
          <p:cNvSpPr/>
          <p:nvPr/>
        </p:nvSpPr>
        <p:spPr bwMode="gray">
          <a:xfrm>
            <a:off x="1377422" y="881489"/>
            <a:ext cx="2792788" cy="751840"/>
          </a:xfrm>
          <a:prstGeom prst="homePlate">
            <a:avLst/>
          </a:prstGeom>
          <a:solidFill>
            <a:srgbClr val="778888"/>
          </a:solidFill>
          <a:ln w="63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54000" tIns="54000" rIns="1303020" bIns="5400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225"/>
              </a:spcAft>
            </a:pPr>
            <a:endParaRPr lang="en-US" sz="788" i="1" kern="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61598" y="665252"/>
            <a:ext cx="2628899" cy="193027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STEM Talent Pipeline Requirements</a:t>
            </a:r>
          </a:p>
        </p:txBody>
      </p:sp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76" y="971058"/>
            <a:ext cx="1019975" cy="54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334144" y="646720"/>
            <a:ext cx="1863233" cy="193027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GLBR Recommendations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1384" y="1114065"/>
            <a:ext cx="945797" cy="331526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</a:rPr>
              <a:t>Driven by </a:t>
            </a:r>
          </a:p>
          <a:p>
            <a:pPr algn="l"/>
            <a:r>
              <a:rPr lang="en-US" sz="900" b="1" dirty="0">
                <a:solidFill>
                  <a:schemeClr val="bg1"/>
                </a:solidFill>
              </a:rPr>
              <a:t>Employer Demand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1760" y="1927051"/>
            <a:ext cx="1288398" cy="331526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Powered by Career and College Ready Students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73706" y="2684885"/>
            <a:ext cx="1168615" cy="470026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pPr algn="l"/>
            <a:r>
              <a:rPr lang="en-US" sz="900" b="1" dirty="0">
                <a:solidFill>
                  <a:schemeClr val="bg1"/>
                </a:solidFill>
              </a:rPr>
              <a:t>Cultivated by Technical</a:t>
            </a:r>
          </a:p>
          <a:p>
            <a:pPr algn="l"/>
            <a:r>
              <a:rPr lang="en-US" sz="900" b="1" dirty="0">
                <a:solidFill>
                  <a:schemeClr val="bg1"/>
                </a:solidFill>
              </a:rPr>
              <a:t>Skills Needed in the</a:t>
            </a:r>
          </a:p>
          <a:p>
            <a:pPr algn="l"/>
            <a:r>
              <a:rPr lang="en-US" sz="900" b="1" dirty="0">
                <a:solidFill>
                  <a:schemeClr val="bg1"/>
                </a:solidFill>
              </a:rPr>
              <a:t>Economy </a:t>
            </a: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4344011" y="2431951"/>
            <a:ext cx="3325384" cy="596999"/>
          </a:xfrm>
          <a:prstGeom prst="round2DiagRect">
            <a:avLst/>
          </a:prstGeom>
          <a:solidFill>
            <a:srgbClr val="6688BB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750" b="1" dirty="0">
                <a:solidFill>
                  <a:prstClr val="white"/>
                </a:solidFill>
              </a:rPr>
              <a:t>3.1 Align programming and curricula with employer requirements</a:t>
            </a:r>
          </a:p>
          <a:p>
            <a:endParaRPr lang="en-US" sz="375" b="1" dirty="0">
              <a:solidFill>
                <a:prstClr val="white"/>
              </a:solidFill>
            </a:endParaRPr>
          </a:p>
          <a:p>
            <a:r>
              <a:rPr lang="en-US" sz="750" b="1" dirty="0">
                <a:solidFill>
                  <a:prstClr val="white"/>
                </a:solidFill>
              </a:rPr>
              <a:t>3.2 Scale STEM experiential learning opportunities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30" y="1743616"/>
            <a:ext cx="1031799" cy="63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4327765" y="1606014"/>
            <a:ext cx="3325994" cy="823410"/>
          </a:xfrm>
          <a:prstGeom prst="round2DiagRect">
            <a:avLst/>
          </a:prstGeom>
          <a:solidFill>
            <a:srgbClr val="66AA44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r>
              <a:rPr lang="en-US" sz="750" b="1" dirty="0">
                <a:solidFill>
                  <a:schemeClr val="bg1"/>
                </a:solidFill>
              </a:rPr>
              <a:t>2.1 Improve 5</a:t>
            </a:r>
            <a:r>
              <a:rPr lang="en-US" sz="750" b="1" baseline="30000" dirty="0">
                <a:solidFill>
                  <a:schemeClr val="bg1"/>
                </a:solidFill>
              </a:rPr>
              <a:t>th</a:t>
            </a:r>
            <a:r>
              <a:rPr lang="en-US" sz="750" b="1" dirty="0">
                <a:solidFill>
                  <a:schemeClr val="bg1"/>
                </a:solidFill>
              </a:rPr>
              <a:t>-8</a:t>
            </a:r>
            <a:r>
              <a:rPr lang="en-US" sz="750" b="1" baseline="30000" dirty="0">
                <a:solidFill>
                  <a:schemeClr val="bg1"/>
                </a:solidFill>
              </a:rPr>
              <a:t>th</a:t>
            </a:r>
            <a:r>
              <a:rPr lang="en-US" sz="750" b="1" dirty="0">
                <a:solidFill>
                  <a:schemeClr val="bg1"/>
                </a:solidFill>
              </a:rPr>
              <a:t> grade math achievement</a:t>
            </a:r>
          </a:p>
          <a:p>
            <a:endParaRPr lang="en-US" sz="375" b="1" dirty="0">
              <a:solidFill>
                <a:schemeClr val="bg1"/>
              </a:solidFill>
            </a:endParaRPr>
          </a:p>
          <a:p>
            <a:pPr marL="171450" indent="-171450"/>
            <a:r>
              <a:rPr lang="en-US" sz="750" b="1" dirty="0">
                <a:solidFill>
                  <a:schemeClr val="bg1"/>
                </a:solidFill>
              </a:rPr>
              <a:t>2.2 Increase in classroom, research-based K-12 STEM aligned programming with evidence of increasing interest in science</a:t>
            </a:r>
          </a:p>
          <a:p>
            <a:pPr marL="171450" indent="-171450"/>
            <a:endParaRPr lang="en-US" sz="375" b="1" dirty="0">
              <a:solidFill>
                <a:schemeClr val="bg1"/>
              </a:solidFill>
            </a:endParaRPr>
          </a:p>
          <a:p>
            <a:endParaRPr lang="en-US" sz="100" b="1" dirty="0">
              <a:solidFill>
                <a:schemeClr val="bg1"/>
              </a:solidFill>
            </a:endParaRPr>
          </a:p>
          <a:p>
            <a:pPr marL="171450" indent="-171450"/>
            <a:r>
              <a:rPr lang="en-US" sz="750" b="1" dirty="0">
                <a:solidFill>
                  <a:schemeClr val="bg1"/>
                </a:solidFill>
              </a:rPr>
              <a:t>2.3 Increase out of classroom experiential STEM learning opportunities</a:t>
            </a:r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32" name="Pentagon 31"/>
          <p:cNvSpPr/>
          <p:nvPr/>
        </p:nvSpPr>
        <p:spPr bwMode="gray">
          <a:xfrm>
            <a:off x="1386700" y="3291791"/>
            <a:ext cx="2792788" cy="849600"/>
          </a:xfrm>
          <a:prstGeom prst="homePlate">
            <a:avLst/>
          </a:prstGeom>
          <a:solidFill>
            <a:srgbClr val="AA1133"/>
          </a:solidFill>
          <a:ln w="63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54000" tIns="54000" rIns="1303020" bIns="5400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Aft>
                <a:spcPts val="225"/>
              </a:spcAft>
            </a:pPr>
            <a:endParaRPr lang="en-US" sz="788" i="1" kern="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4327765" y="3058824"/>
            <a:ext cx="3325994" cy="1151280"/>
          </a:xfrm>
          <a:prstGeom prst="round2DiagRect">
            <a:avLst/>
          </a:prstGeom>
          <a:solidFill>
            <a:srgbClr val="AA1133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r>
              <a:rPr lang="en-US" sz="750" b="1" dirty="0">
                <a:solidFill>
                  <a:prstClr val="white"/>
                </a:solidFill>
              </a:rPr>
              <a:t>4.1 Change perceptions and increase interest in STEM </a:t>
            </a:r>
          </a:p>
          <a:p>
            <a:endParaRPr lang="en-US" sz="375" b="1" dirty="0">
              <a:solidFill>
                <a:prstClr val="white"/>
              </a:solidFill>
            </a:endParaRPr>
          </a:p>
          <a:p>
            <a:pPr>
              <a:tabLst>
                <a:tab pos="988219" algn="l"/>
              </a:tabLst>
            </a:pPr>
            <a:r>
              <a:rPr lang="en-US" sz="750" b="1" dirty="0">
                <a:solidFill>
                  <a:schemeClr val="bg1"/>
                </a:solidFill>
              </a:rPr>
              <a:t>4.2 </a:t>
            </a:r>
            <a:r>
              <a:rPr lang="en-US" sz="750" b="1" dirty="0">
                <a:solidFill>
                  <a:prstClr val="white"/>
                </a:solidFill>
              </a:rPr>
              <a:t>Eliminate barriers and incentivize students and job seekers to pursue STEM careers</a:t>
            </a:r>
          </a:p>
          <a:p>
            <a:pPr>
              <a:tabLst>
                <a:tab pos="988219" algn="l"/>
              </a:tabLst>
            </a:pPr>
            <a:endParaRPr lang="en-US" sz="375" b="1" dirty="0">
              <a:solidFill>
                <a:prstClr val="white"/>
              </a:solidFill>
            </a:endParaRPr>
          </a:p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750" b="1" dirty="0">
                <a:solidFill>
                  <a:schemeClr val="bg1"/>
                </a:solidFill>
              </a:rPr>
              <a:t>4.3 </a:t>
            </a:r>
            <a:r>
              <a:rPr lang="en-US" sz="750" b="1" dirty="0">
                <a:solidFill>
                  <a:prstClr val="white"/>
                </a:solidFill>
              </a:rPr>
              <a:t>Create a centralized regional STEM steering mechanism to guide all STEM efforts towards a common goal</a:t>
            </a:r>
          </a:p>
          <a:p>
            <a:endParaRPr lang="en-US" sz="375" b="1" dirty="0">
              <a:solidFill>
                <a:prstClr val="white"/>
              </a:solidFill>
            </a:endParaRPr>
          </a:p>
          <a:p>
            <a:r>
              <a:rPr lang="en-US" sz="750" b="1" dirty="0">
                <a:solidFill>
                  <a:prstClr val="white"/>
                </a:solidFill>
              </a:rPr>
              <a:t>4.4 Successfully advocate for policies to support the development of STEM talent pipelines</a:t>
            </a:r>
          </a:p>
          <a:p>
            <a:r>
              <a:rPr lang="en-US" sz="750" b="1" dirty="0">
                <a:solidFill>
                  <a:prstClr val="white"/>
                </a:solidFill>
              </a:rPr>
              <a:t> </a:t>
            </a:r>
          </a:p>
          <a:p>
            <a:endParaRPr lang="en-US" sz="750" b="1" dirty="0">
              <a:solidFill>
                <a:schemeClr val="bg1"/>
              </a:solidFill>
            </a:endParaRP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8" y="3395481"/>
            <a:ext cx="1031799" cy="63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475798" y="3503190"/>
            <a:ext cx="1288398" cy="331526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Sustained by a Culture of STEM 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86" y="2645650"/>
            <a:ext cx="1019975" cy="5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2017 STEM Summit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838201" y="779929"/>
            <a:ext cx="6811230" cy="3315821"/>
          </a:xfrm>
        </p:spPr>
        <p:txBody>
          <a:bodyPr/>
          <a:lstStyle/>
          <a:p>
            <a:r>
              <a:rPr lang="en-US" dirty="0" smtClean="0"/>
              <a:t>Business/Education Partnerships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Math </a:t>
            </a:r>
          </a:p>
          <a:p>
            <a:endParaRPr lang="en-US" dirty="0"/>
          </a:p>
          <a:p>
            <a:r>
              <a:rPr lang="en-US" dirty="0" smtClean="0"/>
              <a:t>Coding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Regional Update </a:t>
            </a:r>
          </a:p>
          <a:p>
            <a:endParaRPr lang="en-US" dirty="0"/>
          </a:p>
          <a:p>
            <a:r>
              <a:rPr lang="en-US" dirty="0" smtClean="0"/>
              <a:t>Career Planning</a:t>
            </a:r>
          </a:p>
          <a:p>
            <a:endParaRPr lang="en-US" dirty="0"/>
          </a:p>
          <a:p>
            <a:r>
              <a:rPr lang="en-US" dirty="0" smtClean="0"/>
              <a:t>Internships, job shadowing, etc.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85750"/>
            <a:ext cx="3048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1" y="1123950"/>
            <a:ext cx="7334056" cy="3662363"/>
          </a:xfrm>
        </p:spPr>
        <p:txBody>
          <a:bodyPr/>
          <a:lstStyle/>
          <a:p>
            <a:r>
              <a:rPr lang="en-US" sz="1800" dirty="0" smtClean="0"/>
              <a:t>Math in the Mail</a:t>
            </a:r>
          </a:p>
          <a:p>
            <a:r>
              <a:rPr lang="en-US" sz="1800" dirty="0" smtClean="0"/>
              <a:t>Bedtime Math </a:t>
            </a:r>
          </a:p>
          <a:p>
            <a:r>
              <a:rPr lang="en-US" sz="1800" dirty="0" smtClean="0"/>
              <a:t>Middle </a:t>
            </a:r>
            <a:r>
              <a:rPr lang="en-US" sz="1800" dirty="0"/>
              <a:t>School Math – 6 pilot programs in </a:t>
            </a:r>
            <a:r>
              <a:rPr lang="en-US" sz="1800" dirty="0" smtClean="0"/>
              <a:t>2016-2017</a:t>
            </a:r>
          </a:p>
          <a:p>
            <a:endParaRPr lang="en-US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Teacher Professional Learning </a:t>
            </a:r>
            <a:r>
              <a:rPr lang="en-US" sz="1600" dirty="0" smtClean="0"/>
              <a:t>Community – Gratiot, Isabella, Clare, Gladwin, Midland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Great Lakes Bay Region Math Specialist </a:t>
            </a:r>
            <a:r>
              <a:rPr lang="en-US" sz="1600" dirty="0" smtClean="0"/>
              <a:t>Program - SVSU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ST Math Student </a:t>
            </a:r>
            <a:r>
              <a:rPr lang="en-US" sz="1600" dirty="0" smtClean="0"/>
              <a:t>Interventions – Carrollton MS, Handy, Western MS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Khan Academy Student </a:t>
            </a:r>
            <a:r>
              <a:rPr lang="en-US" sz="1600" dirty="0" smtClean="0"/>
              <a:t>Interventions – Essexville-Hampton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Math Counts – After School </a:t>
            </a:r>
            <a:r>
              <a:rPr lang="en-US" sz="1600" dirty="0" smtClean="0"/>
              <a:t>competition - Freeland</a:t>
            </a:r>
          </a:p>
          <a:p>
            <a:pPr marL="130969" lvl="1" indent="0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marL="130969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College and Career Readiness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11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15490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1AE49"/>
                </a:solidFill>
                <a:latin typeface="Angelface"/>
              </a:rPr>
              <a:t>STEM Call to Action - </a:t>
            </a:r>
            <a:br>
              <a:rPr lang="en-US" dirty="0" smtClean="0">
                <a:solidFill>
                  <a:srgbClr val="41AE49"/>
                </a:solidFill>
                <a:latin typeface="Angelface"/>
              </a:rPr>
            </a:br>
            <a:r>
              <a:rPr lang="en-US" dirty="0" smtClean="0">
                <a:solidFill>
                  <a:srgbClr val="41AE49"/>
                </a:solidFill>
                <a:latin typeface="Angelface"/>
              </a:rPr>
              <a:t>Computer Science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428749"/>
            <a:ext cx="7886700" cy="2686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Melanie Kalmar</a:t>
            </a:r>
          </a:p>
          <a:p>
            <a:pPr marL="0" indent="0">
              <a:buNone/>
            </a:pPr>
            <a:r>
              <a:rPr lang="en-US" sz="2000" dirty="0" smtClean="0"/>
              <a:t>Vice President and Chief Information Officer</a:t>
            </a:r>
          </a:p>
          <a:p>
            <a:pPr marL="0" indent="0">
              <a:buNone/>
            </a:pPr>
            <a:r>
              <a:rPr lang="en-US" sz="2000" dirty="0" smtClean="0"/>
              <a:t>The Dow Chemical Company</a:t>
            </a:r>
          </a:p>
          <a:p>
            <a:pPr marL="130969" lvl="1" indent="0">
              <a:buNone/>
            </a:pPr>
            <a:r>
              <a:rPr lang="en-US" sz="1400" dirty="0" smtClean="0">
                <a:solidFill>
                  <a:srgbClr val="0070C0"/>
                </a:solidFill>
              </a:rPr>
              <a:t>Coding/Computer </a:t>
            </a:r>
            <a:r>
              <a:rPr lang="en-US" sz="1400" dirty="0">
                <a:solidFill>
                  <a:srgbClr val="0070C0"/>
                </a:solidFill>
              </a:rPr>
              <a:t>Science – </a:t>
            </a:r>
            <a:r>
              <a:rPr lang="en-US" sz="1400" dirty="0" smtClean="0">
                <a:solidFill>
                  <a:srgbClr val="0070C0"/>
                </a:solidFill>
              </a:rPr>
              <a:t>Survey data coming soon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70C0"/>
                </a:solidFill>
              </a:rPr>
              <a:t>Possible </a:t>
            </a:r>
            <a:r>
              <a:rPr lang="en-US" sz="1400" dirty="0" smtClean="0">
                <a:solidFill>
                  <a:srgbClr val="0070C0"/>
                </a:solidFill>
              </a:rPr>
              <a:t>Actions </a:t>
            </a:r>
            <a:r>
              <a:rPr lang="en-US" sz="1400" dirty="0">
                <a:solidFill>
                  <a:srgbClr val="0070C0"/>
                </a:solidFill>
              </a:rPr>
              <a:t>– Student Computer Science Instruction, Teacher Training, </a:t>
            </a:r>
            <a:endParaRPr lang="en-US" sz="1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0070C0"/>
                </a:solidFill>
              </a:rPr>
              <a:t>Student </a:t>
            </a:r>
            <a:r>
              <a:rPr lang="en-US" sz="1400" dirty="0">
                <a:solidFill>
                  <a:srgbClr val="0070C0"/>
                </a:solidFill>
              </a:rPr>
              <a:t>Job shadowing, intern/co-op placements in computer science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70C0"/>
                </a:solidFill>
              </a:rPr>
              <a:t>Action Plan - TBD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31147"/>
            <a:ext cx="2331026" cy="186482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839970"/>
            <a:ext cx="1744345" cy="232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8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Out </a:t>
            </a:r>
            <a:r>
              <a:rPr lang="en-US" sz="1800" dirty="0"/>
              <a:t>of School Time STEM </a:t>
            </a:r>
            <a:r>
              <a:rPr lang="en-US" sz="1800" dirty="0" smtClean="0"/>
              <a:t>Professional Development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Collaboration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Program Promotion on </a:t>
            </a:r>
            <a:r>
              <a:rPr lang="en-US" sz="1800" dirty="0" smtClean="0">
                <a:hlinkClick r:id="rId2"/>
              </a:rPr>
              <a:t>www.stempipeline.com</a:t>
            </a:r>
            <a:r>
              <a:rPr lang="en-US" sz="1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Incentives </a:t>
            </a:r>
            <a:r>
              <a:rPr lang="en-US" sz="1800" dirty="0"/>
              <a:t>for Equitable Access – STEM Passport in </a:t>
            </a:r>
            <a:r>
              <a:rPr lang="en-US" sz="1800" dirty="0" smtClean="0"/>
              <a:t>development</a:t>
            </a:r>
          </a:p>
          <a:p>
            <a:pPr>
              <a:lnSpc>
                <a:spcPct val="150000"/>
              </a:lnSpc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Out-Of-School Time Network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      Over 300 Museums, Zoos, Nature Centers,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1455</Words>
  <Application>Microsoft Office PowerPoint</Application>
  <PresentationFormat>On-screen Show (16:9)</PresentationFormat>
  <Paragraphs>359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Angelface</vt:lpstr>
      <vt:lpstr>Arial</vt:lpstr>
      <vt:lpstr>Calibri</vt:lpstr>
      <vt:lpstr>Calibri Light</vt:lpstr>
      <vt:lpstr>Chicago</vt:lpstr>
      <vt:lpstr>Open Sans</vt:lpstr>
      <vt:lpstr>Wingdings</vt:lpstr>
      <vt:lpstr>1_Office Theme</vt:lpstr>
      <vt:lpstr>think-cell Slide</vt:lpstr>
      <vt:lpstr>PowerPoint Presentation</vt:lpstr>
      <vt:lpstr>Great Lakes Bay Regional Alliance </vt:lpstr>
      <vt:lpstr> STEM Impact Initiative</vt:lpstr>
      <vt:lpstr>PowerPoint Presentation</vt:lpstr>
      <vt:lpstr>Requirements to Recommendations</vt:lpstr>
      <vt:lpstr>2017 STEM Summit</vt:lpstr>
      <vt:lpstr>College and Career Readiness</vt:lpstr>
      <vt:lpstr>STEM Call to Action -  Computer Science</vt:lpstr>
      <vt:lpstr>Out-Of-School Time Network</vt:lpstr>
      <vt:lpstr>Chief Science Officers Pilot Program   </vt:lpstr>
      <vt:lpstr>Employer Talent Pipeline Goals</vt:lpstr>
      <vt:lpstr>Communication</vt:lpstr>
      <vt:lpstr>PowerPoint Presentation</vt:lpstr>
      <vt:lpstr>Employer Talent Pipeline – Partnership with Delta College and Mid Michigan Community College</vt:lpstr>
      <vt:lpstr>Business Representative Input and Participation</vt:lpstr>
      <vt:lpstr>Business Partnerships</vt:lpstr>
      <vt:lpstr>Counselor Barriers</vt:lpstr>
      <vt:lpstr>Technology Based Tool</vt:lpstr>
      <vt:lpstr>PowerPoint Presentation</vt:lpstr>
      <vt:lpstr>PowerPoint Presentation</vt:lpstr>
      <vt:lpstr>What is the leaking pipeline?</vt:lpstr>
      <vt:lpstr>PowerPoint Presentation</vt:lpstr>
      <vt:lpstr>The struggle is real</vt:lpstr>
      <vt:lpstr>PERFECT STORM</vt:lpstr>
      <vt:lpstr>THE PROGRAM </vt:lpstr>
      <vt:lpstr>PowerPoint Presentation</vt:lpstr>
      <vt:lpstr>PowerPoint Presentation</vt:lpstr>
      <vt:lpstr>PowerPoint Presentation</vt:lpstr>
      <vt:lpstr>What does getting involved mean?</vt:lpstr>
      <vt:lpstr>What does getting involved mean?</vt:lpstr>
      <vt:lpstr>How do I get my business involved?</vt:lpstr>
      <vt:lpstr>Register </vt:lpstr>
      <vt:lpstr>Things you will need</vt:lpstr>
      <vt:lpstr>Other Regional and State-Wide Actions</vt:lpstr>
      <vt:lpstr>Collective Action</vt:lpstr>
    </vt:vector>
  </TitlesOfParts>
  <Company>MITCON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Flippin, Lori</dc:creator>
  <cp:lastModifiedBy>Flippin, Lori</cp:lastModifiedBy>
  <cp:revision>69</cp:revision>
  <cp:lastPrinted>2017-12-08T19:17:14Z</cp:lastPrinted>
  <dcterms:created xsi:type="dcterms:W3CDTF">2017-10-15T13:31:45Z</dcterms:created>
  <dcterms:modified xsi:type="dcterms:W3CDTF">2018-01-03T16:27:44Z</dcterms:modified>
</cp:coreProperties>
</file>